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9" r:id="rId3"/>
    <p:sldId id="260" r:id="rId4"/>
    <p:sldId id="261" r:id="rId5"/>
    <p:sldId id="262"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80"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92" autoAdjust="0"/>
  </p:normalViewPr>
  <p:slideViewPr>
    <p:cSldViewPr>
      <p:cViewPr varScale="1">
        <p:scale>
          <a:sx n="58" d="100"/>
          <a:sy n="58" d="100"/>
        </p:scale>
        <p:origin x="-163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947A36-0326-48E7-84F6-50045C48F8D7}" type="datetimeFigureOut">
              <a:rPr lang="en-US" smtClean="0"/>
              <a:t>2/20/2015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C1134-A6AF-45A4-A4DF-14E4A44ADD42}" type="slidenum">
              <a:rPr lang="en-US" smtClean="0"/>
              <a:t>‹#›</a:t>
            </a:fld>
            <a:endParaRPr lang="en-US"/>
          </a:p>
        </p:txBody>
      </p:sp>
    </p:spTree>
    <p:extLst>
      <p:ext uri="{BB962C8B-B14F-4D97-AF65-F5344CB8AC3E}">
        <p14:creationId xmlns:p14="http://schemas.microsoft.com/office/powerpoint/2010/main" val="378320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is the big deal?</a:t>
            </a:r>
          </a:p>
          <a:p>
            <a:endParaRPr lang="en-US" baseline="0" dirty="0" smtClean="0"/>
          </a:p>
          <a:p>
            <a:r>
              <a:rPr lang="en-US" b="1" baseline="0" dirty="0" smtClean="0"/>
              <a:t>Ask:	</a:t>
            </a:r>
            <a:r>
              <a:rPr lang="en-US" baseline="0" dirty="0" smtClean="0"/>
              <a:t>Britton (or James) Why did you think it important enough to have a webinar on it?</a:t>
            </a:r>
          </a:p>
          <a:p>
            <a:endParaRPr lang="en-US" baseline="0" dirty="0" smtClean="0"/>
          </a:p>
          <a:p>
            <a:r>
              <a:rPr lang="en-US" b="1" baseline="0" dirty="0" smtClean="0"/>
              <a:t>Ask:</a:t>
            </a:r>
            <a:r>
              <a:rPr lang="en-US" baseline="0" dirty="0" smtClean="0"/>
              <a:t>	David, why do you think it is such a big deal?</a:t>
            </a:r>
          </a:p>
          <a:p>
            <a:endParaRPr lang="en-US" baseline="0" dirty="0" smtClean="0"/>
          </a:p>
          <a:p>
            <a:r>
              <a:rPr lang="en-US" baseline="0" dirty="0" smtClean="0"/>
              <a:t>For me this is a big deal because for the first time, state and local governments are going to be required to pay nonprofits for their indirect costs. This is especially important in PA when you look at the most recent Urban Institute Report that says more than half of nonprofits who responded to the survey said that governments limit the overhead they pay, and of those, 83% said they receive 10% or less—which is likely why 35% of PA nonprofits reported ending 2012 with a deficit. This is an opportunity to recover more of your costs to start turning this number around.</a:t>
            </a:r>
          </a:p>
          <a:p>
            <a:endParaRPr lang="en-US" baseline="0" dirty="0" smtClean="0"/>
          </a:p>
          <a:p>
            <a:r>
              <a:rPr lang="en-US" b="1" baseline="0" dirty="0" smtClean="0"/>
              <a:t>Turn back over to David to talk about how this came about</a:t>
            </a:r>
          </a:p>
          <a:p>
            <a:endParaRPr lang="en-US" dirty="0"/>
          </a:p>
        </p:txBody>
      </p:sp>
      <p:sp>
        <p:nvSpPr>
          <p:cNvPr id="4" name="Slide Number Placeholder 3"/>
          <p:cNvSpPr>
            <a:spLocks noGrp="1"/>
          </p:cNvSpPr>
          <p:nvPr>
            <p:ph type="sldNum" sz="quarter" idx="10"/>
          </p:nvPr>
        </p:nvSpPr>
        <p:spPr/>
        <p:txBody>
          <a:bodyPr/>
          <a:lstStyle/>
          <a:p>
            <a:fld id="{96732FFC-CB67-8C4F-9AD6-8645183D26DF}" type="slidenum">
              <a:rPr lang="en-US" smtClean="0"/>
              <a:t>6</a:t>
            </a:fld>
            <a:endParaRPr lang="en-US"/>
          </a:p>
        </p:txBody>
      </p:sp>
    </p:spTree>
    <p:extLst>
      <p:ext uri="{BB962C8B-B14F-4D97-AF65-F5344CB8AC3E}">
        <p14:creationId xmlns:p14="http://schemas.microsoft.com/office/powerpoint/2010/main" val="3935441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determine what your indirect rate is, you first need to figure out which costs are direct and indirect. This is not always as easy as it sounds because</a:t>
            </a:r>
            <a:r>
              <a:rPr lang="en-US" baseline="0" dirty="0" smtClean="0"/>
              <a:t> the same cost can be either depending upon several things. For example</a:t>
            </a:r>
            <a:endParaRPr lang="en-US" dirty="0" smtClean="0"/>
          </a:p>
          <a:p>
            <a:endParaRPr lang="en-US" dirty="0" smtClean="0"/>
          </a:p>
          <a:p>
            <a:r>
              <a:rPr lang="en-US" dirty="0" smtClean="0"/>
              <a:t>Receptionist—Just answers phones—indirect</a:t>
            </a:r>
          </a:p>
          <a:p>
            <a:r>
              <a:rPr lang="en-US" dirty="0" smtClean="0"/>
              <a:t>		Does initial program</a:t>
            </a:r>
            <a:r>
              <a:rPr lang="en-US" baseline="0" dirty="0" smtClean="0"/>
              <a:t> intake—both direct and indirect</a:t>
            </a:r>
          </a:p>
          <a:p>
            <a:endParaRPr lang="en-US" baseline="0" dirty="0" smtClean="0"/>
          </a:p>
          <a:p>
            <a:r>
              <a:rPr lang="en-US" baseline="0" dirty="0" smtClean="0"/>
              <a:t>Building—all one program—direct</a:t>
            </a:r>
          </a:p>
          <a:p>
            <a:r>
              <a:rPr lang="en-US" baseline="0" dirty="0" smtClean="0"/>
              <a:t>	     Multiple programs—indirect</a:t>
            </a:r>
          </a:p>
          <a:p>
            <a:endParaRPr lang="en-US" baseline="0" dirty="0" smtClean="0"/>
          </a:p>
          <a:p>
            <a:r>
              <a:rPr lang="en-US" baseline="0" dirty="0" smtClean="0"/>
              <a:t>Copier  Used by all programs—indirect</a:t>
            </a:r>
          </a:p>
          <a:p>
            <a:r>
              <a:rPr lang="en-US" baseline="0" dirty="0" smtClean="0"/>
              <a:t>	Each program has counter to identify usage—direct</a:t>
            </a:r>
          </a:p>
          <a:p>
            <a:endParaRPr lang="en-US" baseline="0" dirty="0" smtClean="0"/>
          </a:p>
          <a:p>
            <a:r>
              <a:rPr lang="en-US" baseline="0" dirty="0" smtClean="0"/>
              <a:t>NEW—Program Managers as direct costs</a:t>
            </a:r>
          </a:p>
          <a:p>
            <a:r>
              <a:rPr lang="en-US" baseline="0" dirty="0" smtClean="0"/>
              <a:t>Computing devices under $5,000 as supplies (usage will determine direct or indirect)</a:t>
            </a:r>
            <a:endParaRPr lang="en-US" dirty="0"/>
          </a:p>
        </p:txBody>
      </p:sp>
      <p:sp>
        <p:nvSpPr>
          <p:cNvPr id="4" name="Slide Number Placeholder 3"/>
          <p:cNvSpPr>
            <a:spLocks noGrp="1"/>
          </p:cNvSpPr>
          <p:nvPr>
            <p:ph type="sldNum" sz="quarter" idx="10"/>
          </p:nvPr>
        </p:nvSpPr>
        <p:spPr/>
        <p:txBody>
          <a:bodyPr/>
          <a:lstStyle/>
          <a:p>
            <a:fld id="{96732FFC-CB67-8C4F-9AD6-8645183D26D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003206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know which costs are direct and indirect, you will need to determine which costs are allowable or not allowable.  This is where confusion happens because of the use and misuse of the terms administrative/overhead and indirect costs. </a:t>
            </a:r>
          </a:p>
          <a:p>
            <a:endParaRPr lang="en-US" baseline="0" dirty="0" smtClean="0"/>
          </a:p>
          <a:p>
            <a:r>
              <a:rPr lang="en-US" baseline="0" dirty="0" smtClean="0"/>
              <a:t>Administrative Costs do not make the distinction between allowable and unallowable. Used outside of government, it includes all of your indirect costs, including funding raising. </a:t>
            </a:r>
          </a:p>
          <a:p>
            <a:endParaRPr lang="en-US" baseline="0" dirty="0" smtClean="0"/>
          </a:p>
          <a:p>
            <a:r>
              <a:rPr lang="en-US" baseline="0" dirty="0" smtClean="0"/>
              <a:t>Governments use the term indirect which means only those costs that are shared and allowable.</a:t>
            </a:r>
          </a:p>
          <a:p>
            <a:endParaRPr lang="en-US" baseline="0" dirty="0" smtClean="0"/>
          </a:p>
          <a:p>
            <a:r>
              <a:rPr lang="en-US" baseline="0" dirty="0" smtClean="0"/>
              <a:t>As such admin/overhead will always be higher than indirect costs</a:t>
            </a:r>
            <a:endParaRPr lang="en-US" dirty="0"/>
          </a:p>
        </p:txBody>
      </p:sp>
      <p:sp>
        <p:nvSpPr>
          <p:cNvPr id="4" name="Slide Number Placeholder 3"/>
          <p:cNvSpPr>
            <a:spLocks noGrp="1"/>
          </p:cNvSpPr>
          <p:nvPr>
            <p:ph type="sldNum" sz="quarter" idx="10"/>
          </p:nvPr>
        </p:nvSpPr>
        <p:spPr/>
        <p:txBody>
          <a:bodyPr/>
          <a:lstStyle/>
          <a:p>
            <a:fld id="{96732FFC-CB67-8C4F-9AD6-8645183D26DF}" type="slidenum">
              <a:rPr lang="en-US" smtClean="0"/>
              <a:t>17</a:t>
            </a:fld>
            <a:endParaRPr lang="en-US"/>
          </a:p>
        </p:txBody>
      </p:sp>
    </p:spTree>
    <p:extLst>
      <p:ext uri="{BB962C8B-B14F-4D97-AF65-F5344CB8AC3E}">
        <p14:creationId xmlns:p14="http://schemas.microsoft.com/office/powerpoint/2010/main" val="1598400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what’s in the UG</a:t>
            </a:r>
          </a:p>
          <a:p>
            <a:r>
              <a:rPr lang="en-US" dirty="0" smtClean="0"/>
              <a:t>Prepare</a:t>
            </a:r>
            <a:r>
              <a:rPr lang="en-US" baseline="0" dirty="0" smtClean="0"/>
              <a:t> Your Organization</a:t>
            </a:r>
          </a:p>
          <a:p>
            <a:r>
              <a:rPr lang="en-US" baseline="0" dirty="0" smtClean="0"/>
              <a:t>It is important to recognize that change is difficult, even when it is for the good. It takes time, patience, and a lot of communications…How often do good plans go nowhere because the implementation is not tended </a:t>
            </a:r>
            <a:r>
              <a:rPr lang="en-US" baseline="0" smtClean="0"/>
              <a:t>to properly?</a:t>
            </a:r>
            <a:endParaRPr lang="en-US" baseline="0" dirty="0" smtClean="0"/>
          </a:p>
          <a:p>
            <a:endParaRPr lang="en-US" baseline="0" dirty="0" smtClean="0"/>
          </a:p>
          <a:p>
            <a:r>
              <a:rPr lang="en-US" baseline="0" dirty="0" smtClean="0"/>
              <a:t>Turn over to David</a:t>
            </a:r>
          </a:p>
        </p:txBody>
      </p:sp>
      <p:sp>
        <p:nvSpPr>
          <p:cNvPr id="4" name="Slide Number Placeholder 3"/>
          <p:cNvSpPr>
            <a:spLocks noGrp="1"/>
          </p:cNvSpPr>
          <p:nvPr>
            <p:ph type="sldNum" sz="quarter" idx="10"/>
          </p:nvPr>
        </p:nvSpPr>
        <p:spPr/>
        <p:txBody>
          <a:bodyPr/>
          <a:lstStyle/>
          <a:p>
            <a:fld id="{96732FFC-CB67-8C4F-9AD6-8645183D26D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118202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96732FFC-CB67-8C4F-9AD6-8645183D26DF}" type="slidenum">
              <a:rPr lang="en-US" smtClean="0"/>
              <a:t>8</a:t>
            </a:fld>
            <a:endParaRPr lang="en-US"/>
          </a:p>
        </p:txBody>
      </p:sp>
    </p:spTree>
    <p:extLst>
      <p:ext uri="{BB962C8B-B14F-4D97-AF65-F5344CB8AC3E}">
        <p14:creationId xmlns:p14="http://schemas.microsoft.com/office/powerpoint/2010/main" val="141992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96732FFC-CB67-8C4F-9AD6-8645183D26DF}" type="slidenum">
              <a:rPr lang="en-US" smtClean="0"/>
              <a:t>9</a:t>
            </a:fld>
            <a:endParaRPr lang="en-US"/>
          </a:p>
        </p:txBody>
      </p:sp>
    </p:spTree>
    <p:extLst>
      <p:ext uri="{BB962C8B-B14F-4D97-AF65-F5344CB8AC3E}">
        <p14:creationId xmlns:p14="http://schemas.microsoft.com/office/powerpoint/2010/main" val="75253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96732FFC-CB67-8C4F-9AD6-8645183D26DF}" type="slidenum">
              <a:rPr lang="en-US" smtClean="0"/>
              <a:t>10</a:t>
            </a:fld>
            <a:endParaRPr lang="en-US"/>
          </a:p>
        </p:txBody>
      </p:sp>
    </p:spTree>
    <p:extLst>
      <p:ext uri="{BB962C8B-B14F-4D97-AF65-F5344CB8AC3E}">
        <p14:creationId xmlns:p14="http://schemas.microsoft.com/office/powerpoint/2010/main" val="629012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OMB Uniform</a:t>
            </a:r>
            <a:r>
              <a:rPr lang="en-US" baseline="0" dirty="0" smtClean="0"/>
              <a:t> Guidance—also referred to as the </a:t>
            </a:r>
            <a:r>
              <a:rPr lang="en-US" baseline="0" dirty="0" err="1" smtClean="0"/>
              <a:t>SuperCircular</a:t>
            </a:r>
            <a:r>
              <a:rPr lang="en-US" baseline="0" dirty="0" smtClean="0"/>
              <a:t> or </a:t>
            </a:r>
            <a:r>
              <a:rPr lang="en-US" baseline="0" dirty="0" err="1" smtClean="0"/>
              <a:t>OmniCircular</a:t>
            </a:r>
            <a:r>
              <a:rPr lang="en-US" baseline="0" dirty="0" smtClean="0"/>
              <a:t> or Grants Reform—is broken down into these three sections that we will provide a brief overview of, with a focus on the Cost Principles.</a:t>
            </a:r>
          </a:p>
          <a:p>
            <a:endParaRPr lang="en-US" baseline="0" dirty="0" smtClean="0"/>
          </a:p>
          <a:p>
            <a:r>
              <a:rPr lang="en-US" baseline="0" dirty="0" smtClean="0"/>
              <a:t>For those that are familiar with the previous circulars, you can see on the slide how the new sections relate. And,  in fact, may not have even changed in some cases. </a:t>
            </a:r>
          </a:p>
          <a:p>
            <a:endParaRPr lang="en-US" baseline="0" dirty="0" smtClean="0"/>
          </a:p>
          <a:p>
            <a:r>
              <a:rPr lang="en-US" baseline="0" dirty="0" smtClean="0"/>
              <a:t>We’ll go through each of these broader sections and highlight the key changes, but keep in mind the need to look specifically at agency rules too.</a:t>
            </a:r>
          </a:p>
          <a:p>
            <a:endParaRPr lang="en-US" baseline="0" dirty="0" smtClean="0"/>
          </a:p>
          <a:p>
            <a:r>
              <a:rPr lang="en-US" baseline="0" dirty="0" smtClean="0"/>
              <a:t>The only thing we are not going to cover today, but I do want to mention is that there is a new requirement for all nonprofits using federal funds that when making purchases with those funds, you will need to follow the federal rules and regulations on purchasing. However, OMB heard the concerns from nonprofits about this and is now allowing nonprofits a one year grace period to implement this. </a:t>
            </a:r>
          </a:p>
        </p:txBody>
      </p:sp>
      <p:sp>
        <p:nvSpPr>
          <p:cNvPr id="4" name="Slide Number Placeholder 3"/>
          <p:cNvSpPr>
            <a:spLocks noGrp="1"/>
          </p:cNvSpPr>
          <p:nvPr>
            <p:ph type="sldNum" sz="quarter" idx="10"/>
          </p:nvPr>
        </p:nvSpPr>
        <p:spPr/>
        <p:txBody>
          <a:bodyPr/>
          <a:lstStyle/>
          <a:p>
            <a:fld id="{96732FFC-CB67-8C4F-9AD6-8645183D26D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18450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UG went into effect on</a:t>
            </a:r>
            <a:r>
              <a:rPr lang="en-US" baseline="0" dirty="0" smtClean="0"/>
              <a:t> December 26, 2013 and is to be implemented beginning </a:t>
            </a:r>
            <a:r>
              <a:rPr lang="en-US" dirty="0" smtClean="0"/>
              <a:t>December 26, 2014  for awards made after</a:t>
            </a:r>
            <a:r>
              <a:rPr lang="en-US" baseline="0" dirty="0" smtClean="0"/>
              <a:t> that date. So, if you are preparing applications now that will likely begin after December 26, you will want to keep the new requirements in mind—including the ability to get indirect costs reimbursed.</a:t>
            </a:r>
          </a:p>
          <a:p>
            <a:endParaRPr lang="en-US" baseline="0" dirty="0" smtClean="0"/>
          </a:p>
          <a:p>
            <a:r>
              <a:rPr lang="en-US" baseline="0" dirty="0" smtClean="0"/>
              <a:t>The clock starts at the beginning of your next fiscal year after December 26, 2014 for changes to the Single Audit, meaning it will affect your audit for 2015 </a:t>
            </a:r>
          </a:p>
          <a:p>
            <a:endParaRPr lang="en-US" baseline="0" dirty="0" smtClean="0"/>
          </a:p>
          <a:p>
            <a:r>
              <a:rPr lang="en-US" baseline="0" dirty="0" smtClean="0"/>
              <a:t>There will be some additions to the Guidance on December 26 which will probably be to add some specificity to the procedures which be open for comment, even though they will be in effect as well. We don’t expect anything major, but you’ll want to make sure you are aware of any changes.</a:t>
            </a:r>
          </a:p>
          <a:p>
            <a:endParaRPr lang="en-US" baseline="0" dirty="0" smtClean="0"/>
          </a:p>
          <a:p>
            <a:r>
              <a:rPr lang="en-US" baseline="0" dirty="0" smtClean="0"/>
              <a:t>In terms of what is covered, </a:t>
            </a:r>
          </a:p>
          <a:p>
            <a:r>
              <a:rPr lang="en-US" baseline="0" dirty="0" smtClean="0"/>
              <a:t>All nonprofits receiving federal funds, either directly or more likely indirectly. Often included in state and local grants and contracts. </a:t>
            </a:r>
          </a:p>
          <a:p>
            <a:r>
              <a:rPr lang="en-US" baseline="0" dirty="0" smtClean="0"/>
              <a:t>Applies to grants, cost reimbursement and fixed price contracts and subcontracts—which would include POS agreements, or agreements where you are paid a per diem or some other per unit amount.</a:t>
            </a:r>
          </a:p>
          <a:p>
            <a:endParaRPr lang="en-US" baseline="0" dirty="0" smtClean="0"/>
          </a:p>
          <a:p>
            <a:r>
              <a:rPr lang="en-US" baseline="0" dirty="0" smtClean="0"/>
              <a:t>the Guidance applies primarily to discretionary funds. Several block grants and entitlement funds are excluded from most of the guidance (except the audit requirements). There is a list in the Guidance Document of the specifics—IV-E, Community Service, Social Services, Mental Health Block grant (awards that are part of the Omnibus Budget Reconciliation Act of 1981 ) are excluded.  But, and here is the important part, the Guidance applies regardless of whether you receive funds directly from the federal government or as a </a:t>
            </a:r>
            <a:r>
              <a:rPr lang="en-US" baseline="0" dirty="0" err="1" smtClean="0"/>
              <a:t>subrecipient</a:t>
            </a:r>
            <a:r>
              <a:rPr lang="en-US" baseline="0" dirty="0" smtClean="0"/>
              <a:t> through a pass-through like the state or local government (or even another nonprofit).</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96732FFC-CB67-8C4F-9AD6-8645183D26D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07227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go through these quickly and can provide you additional details after this webinar if you want, but for now just wanted to make you aware of some of the changes. The Pre-Award Requirements actually are instructions to the federal government, so are more about what you can expect from them as part of the changes being implemented.</a:t>
            </a:r>
          </a:p>
          <a:p>
            <a:endParaRPr lang="en-US" baseline="0" dirty="0" smtClean="0"/>
          </a:p>
          <a:p>
            <a:r>
              <a:rPr lang="en-US" baseline="0" dirty="0" smtClean="0"/>
              <a:t>Recommended at least 60 day posting, but a  minimum posting of awards for 30 days</a:t>
            </a:r>
          </a:p>
          <a:p>
            <a:r>
              <a:rPr lang="en-US" baseline="0" dirty="0" smtClean="0"/>
              <a:t>Specific and consistent information that must be provided to you in an RFP</a:t>
            </a:r>
          </a:p>
          <a:p>
            <a:r>
              <a:rPr lang="en-US" baseline="0" dirty="0" smtClean="0"/>
              <a:t>Standardization of Application requirements</a:t>
            </a:r>
          </a:p>
          <a:p>
            <a:r>
              <a:rPr lang="en-US" baseline="0" dirty="0" smtClean="0"/>
              <a:t>A selection process based on merit</a:t>
            </a:r>
          </a:p>
          <a:p>
            <a:r>
              <a:rPr lang="en-US" baseline="0" dirty="0" smtClean="0"/>
              <a:t>And, governments and other pass-</a:t>
            </a:r>
            <a:r>
              <a:rPr lang="en-US" baseline="0" dirty="0" err="1" smtClean="0"/>
              <a:t>throughs</a:t>
            </a:r>
            <a:r>
              <a:rPr lang="en-US" baseline="0" dirty="0" smtClean="0"/>
              <a:t> will now need to conduct risk assessments before finalizing a grant with a nonprofit and then base reporting and monitoring requirements on the results of that assessment.</a:t>
            </a:r>
          </a:p>
          <a:p>
            <a:endParaRPr lang="en-US" dirty="0"/>
          </a:p>
        </p:txBody>
      </p:sp>
      <p:sp>
        <p:nvSpPr>
          <p:cNvPr id="4" name="Slide Number Placeholder 3"/>
          <p:cNvSpPr>
            <a:spLocks noGrp="1"/>
          </p:cNvSpPr>
          <p:nvPr>
            <p:ph type="sldNum" sz="quarter" idx="10"/>
          </p:nvPr>
        </p:nvSpPr>
        <p:spPr/>
        <p:txBody>
          <a:bodyPr/>
          <a:lstStyle/>
          <a:p>
            <a:fld id="{96732FFC-CB67-8C4F-9AD6-8645183D26DF}" type="slidenum">
              <a:rPr lang="en-US" smtClean="0"/>
              <a:t>13</a:t>
            </a:fld>
            <a:endParaRPr lang="en-US"/>
          </a:p>
        </p:txBody>
      </p:sp>
    </p:spTree>
    <p:extLst>
      <p:ext uri="{BB962C8B-B14F-4D97-AF65-F5344CB8AC3E}">
        <p14:creationId xmlns:p14="http://schemas.microsoft.com/office/powerpoint/2010/main" val="3201892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For Post</a:t>
            </a:r>
            <a:r>
              <a:rPr lang="en-US" baseline="0" dirty="0" smtClean="0"/>
              <a:t> Awards—</a:t>
            </a:r>
          </a:p>
          <a:p>
            <a:pPr marL="171450" indent="-171450">
              <a:buFont typeface="Arial" panose="020B0604020202020204" pitchFamily="34" charset="0"/>
              <a:buChar char="•"/>
            </a:pPr>
            <a:r>
              <a:rPr lang="en-US" baseline="0" dirty="0" smtClean="0"/>
              <a:t>The new threshold for needing to get a Single Audit (previously often referred to as an A-133 audit) is increased from $500,000 to $750,000.</a:t>
            </a:r>
          </a:p>
          <a:p>
            <a:pPr marL="171450" indent="-171450">
              <a:buFont typeface="Arial" panose="020B0604020202020204" pitchFamily="34" charset="0"/>
              <a:buChar char="•"/>
            </a:pPr>
            <a:r>
              <a:rPr lang="en-US" baseline="0" dirty="0" smtClean="0"/>
              <a:t>As a </a:t>
            </a:r>
            <a:r>
              <a:rPr lang="en-US" baseline="0" dirty="0" err="1" smtClean="0"/>
              <a:t>subawardee</a:t>
            </a:r>
            <a:r>
              <a:rPr lang="en-US" baseline="0" dirty="0" smtClean="0"/>
              <a:t>, the government is required to provide you will some specific information, including the sources of funding they are using so that you know whether or not you reach the threshold for a single audit.</a:t>
            </a:r>
          </a:p>
          <a:p>
            <a:pPr marL="171450" indent="-171450">
              <a:buFont typeface="Arial" panose="020B0604020202020204" pitchFamily="34" charset="0"/>
              <a:buChar char="•"/>
            </a:pPr>
            <a:r>
              <a:rPr lang="en-US" baseline="0" dirty="0" smtClean="0"/>
              <a:t>Pass-</a:t>
            </a:r>
            <a:r>
              <a:rPr lang="en-US" baseline="0" dirty="0" err="1" smtClean="0"/>
              <a:t>throughs</a:t>
            </a:r>
            <a:r>
              <a:rPr lang="en-US" baseline="0" dirty="0" smtClean="0"/>
              <a:t> will now also have to conduct risk assessments of subrecipients as well as verify your audit compliance.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You will also be required to post your single audit on federal website in a machine readable format (</a:t>
            </a:r>
            <a:r>
              <a:rPr lang="en-US" dirty="0" smtClean="0"/>
              <a:t>FFATA=Federal</a:t>
            </a:r>
            <a:r>
              <a:rPr lang="en-US" baseline="0" dirty="0" smtClean="0"/>
              <a:t> Funding and Transparency Act (2006))</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Last, but definitely not least, is that even as a </a:t>
            </a:r>
            <a:r>
              <a:rPr lang="en-US" baseline="0" dirty="0" err="1" smtClean="0"/>
              <a:t>subrecipient</a:t>
            </a:r>
            <a:r>
              <a:rPr lang="en-US" baseline="0" dirty="0" smtClean="0"/>
              <a:t>, the pass-through entity regardless of whether this is the state government, local government or another nonprofit, will be required to pay your indirect costs.</a:t>
            </a:r>
            <a:endParaRPr lang="en-US" dirty="0" smtClean="0"/>
          </a:p>
          <a:p>
            <a:pPr marL="171450" indent="-171450">
              <a:buFont typeface="Arial" panose="020B0604020202020204" pitchFamily="34" charset="0"/>
              <a:buChar char="•"/>
            </a:pP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6732FFC-CB67-8C4F-9AD6-8645183D26D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87544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give you a little more detail on the indirect cost reimbursement requirement:</a:t>
            </a:r>
          </a:p>
          <a:p>
            <a:endParaRPr lang="en-US" baseline="0" dirty="0" smtClean="0"/>
          </a:p>
          <a:p>
            <a:r>
              <a:rPr lang="en-US" baseline="0" dirty="0" smtClean="0"/>
              <a:t>If you have an approved federal indirect cost rate, everyone must pay this rate—other federal agencies, or any pass-through entity. And, if you want, you can request this rate to be extended for up to 4 years, but only once.</a:t>
            </a:r>
          </a:p>
          <a:p>
            <a:endParaRPr lang="en-US" baseline="0" dirty="0" smtClean="0"/>
          </a:p>
          <a:p>
            <a:r>
              <a:rPr lang="en-US" baseline="0" dirty="0" smtClean="0"/>
              <a:t>If you do not have an approved federal rate, then you can either negotiate a rate based on your actual costs or elect to use the de </a:t>
            </a:r>
            <a:r>
              <a:rPr lang="en-US" baseline="0" dirty="0" err="1" smtClean="0"/>
              <a:t>minimis</a:t>
            </a:r>
            <a:r>
              <a:rPr lang="en-US" baseline="0" dirty="0" smtClean="0"/>
              <a:t> rate which is 10% of your modified total direct costs.</a:t>
            </a:r>
            <a:endParaRPr lang="en-US" dirty="0"/>
          </a:p>
        </p:txBody>
      </p:sp>
      <p:sp>
        <p:nvSpPr>
          <p:cNvPr id="4" name="Slide Number Placeholder 3"/>
          <p:cNvSpPr>
            <a:spLocks noGrp="1"/>
          </p:cNvSpPr>
          <p:nvPr>
            <p:ph type="sldNum" sz="quarter" idx="10"/>
          </p:nvPr>
        </p:nvSpPr>
        <p:spPr/>
        <p:txBody>
          <a:bodyPr/>
          <a:lstStyle/>
          <a:p>
            <a:fld id="{96732FFC-CB67-8C4F-9AD6-8645183D26D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78153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52C8D6-80E1-4503-A6DC-035311DDC2DB}"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B2F7C-3165-4906-9549-F511C8C995BC}" type="slidenum">
              <a:rPr lang="en-US" smtClean="0"/>
              <a:t>‹#›</a:t>
            </a:fld>
            <a:endParaRPr lang="en-US"/>
          </a:p>
        </p:txBody>
      </p:sp>
    </p:spTree>
    <p:extLst>
      <p:ext uri="{BB962C8B-B14F-4D97-AF65-F5344CB8AC3E}">
        <p14:creationId xmlns:p14="http://schemas.microsoft.com/office/powerpoint/2010/main" val="62889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2C8D6-80E1-4503-A6DC-035311DDC2DB}"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B2F7C-3165-4906-9549-F511C8C995BC}" type="slidenum">
              <a:rPr lang="en-US" smtClean="0"/>
              <a:t>‹#›</a:t>
            </a:fld>
            <a:endParaRPr lang="en-US"/>
          </a:p>
        </p:txBody>
      </p:sp>
    </p:spTree>
    <p:extLst>
      <p:ext uri="{BB962C8B-B14F-4D97-AF65-F5344CB8AC3E}">
        <p14:creationId xmlns:p14="http://schemas.microsoft.com/office/powerpoint/2010/main" val="283174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2C8D6-80E1-4503-A6DC-035311DDC2DB}"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B2F7C-3165-4906-9549-F511C8C995BC}" type="slidenum">
              <a:rPr lang="en-US" smtClean="0"/>
              <a:t>‹#›</a:t>
            </a:fld>
            <a:endParaRPr lang="en-US"/>
          </a:p>
        </p:txBody>
      </p:sp>
    </p:spTree>
    <p:extLst>
      <p:ext uri="{BB962C8B-B14F-4D97-AF65-F5344CB8AC3E}">
        <p14:creationId xmlns:p14="http://schemas.microsoft.com/office/powerpoint/2010/main" val="624443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Start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04800" y="457200"/>
            <a:ext cx="4724400" cy="4419600"/>
          </a:xfrm>
          <a:prstGeom prst="rect">
            <a:avLst/>
          </a:prstGeom>
        </p:spPr>
        <p:txBody>
          <a:bodyPr vert="horz"/>
          <a:lstStyle>
            <a:lvl1pPr marL="0" indent="0">
              <a:buNone/>
              <a:defRPr>
                <a:ln>
                  <a:solidFill>
                    <a:schemeClr val="tx1"/>
                  </a:solidFill>
                </a:ln>
              </a:defRPr>
            </a:lvl1pPr>
          </a:lstStyle>
          <a:p>
            <a:r>
              <a:rPr lang="en-US" smtClean="0"/>
              <a:t>Click icon to add picture</a:t>
            </a:r>
            <a:endParaRPr lang="en-US" dirty="0"/>
          </a:p>
        </p:txBody>
      </p:sp>
      <p:sp>
        <p:nvSpPr>
          <p:cNvPr id="15" name="Picture Placeholder 4"/>
          <p:cNvSpPr>
            <a:spLocks noGrp="1"/>
          </p:cNvSpPr>
          <p:nvPr>
            <p:ph type="pic" sz="quarter" idx="11"/>
          </p:nvPr>
        </p:nvSpPr>
        <p:spPr>
          <a:xfrm>
            <a:off x="5185720" y="457200"/>
            <a:ext cx="3729680" cy="2133600"/>
          </a:xfrm>
          <a:prstGeom prst="rect">
            <a:avLst/>
          </a:prstGeom>
        </p:spPr>
        <p:txBody>
          <a:bodyPr vert="horz"/>
          <a:lstStyle>
            <a:lvl1pPr marL="0" indent="0">
              <a:buNone/>
              <a:defRPr>
                <a:ln>
                  <a:solidFill>
                    <a:schemeClr val="tx1"/>
                  </a:solidFill>
                </a:ln>
              </a:defRPr>
            </a:lvl1pPr>
          </a:lstStyle>
          <a:p>
            <a:r>
              <a:rPr lang="en-US" smtClean="0"/>
              <a:t>Click icon to add picture</a:t>
            </a:r>
            <a:endParaRPr lang="en-US" dirty="0"/>
          </a:p>
        </p:txBody>
      </p:sp>
      <p:sp>
        <p:nvSpPr>
          <p:cNvPr id="16" name="Picture Placeholder 4"/>
          <p:cNvSpPr>
            <a:spLocks noGrp="1"/>
          </p:cNvSpPr>
          <p:nvPr>
            <p:ph type="pic" sz="quarter" idx="12"/>
          </p:nvPr>
        </p:nvSpPr>
        <p:spPr>
          <a:xfrm>
            <a:off x="5185720" y="2743200"/>
            <a:ext cx="3729680" cy="2133600"/>
          </a:xfrm>
          <a:prstGeom prst="rect">
            <a:avLst/>
          </a:prstGeom>
        </p:spPr>
        <p:txBody>
          <a:bodyPr vert="horz"/>
          <a:lstStyle>
            <a:lvl1pPr marL="0" indent="0">
              <a:buNone/>
              <a:defRPr>
                <a:ln>
                  <a:solidFill>
                    <a:schemeClr val="tx1"/>
                  </a:solidFill>
                </a:ln>
              </a:defRPr>
            </a:lvl1pPr>
          </a:lstStyle>
          <a:p>
            <a:r>
              <a:rPr lang="en-US" smtClean="0"/>
              <a:t>Click icon to add picture</a:t>
            </a:r>
            <a:endParaRPr lang="en-US" dirty="0"/>
          </a:p>
        </p:txBody>
      </p:sp>
      <p:sp>
        <p:nvSpPr>
          <p:cNvPr id="18" name="Title 1"/>
          <p:cNvSpPr>
            <a:spLocks noGrp="1"/>
          </p:cNvSpPr>
          <p:nvPr>
            <p:ph type="ctrTitle" hasCustomPrompt="1"/>
          </p:nvPr>
        </p:nvSpPr>
        <p:spPr>
          <a:xfrm>
            <a:off x="304800" y="5105400"/>
            <a:ext cx="7543800" cy="1219200"/>
          </a:xfrm>
          <a:prstGeom prst="rect">
            <a:avLst/>
          </a:prstGeom>
        </p:spPr>
        <p:txBody>
          <a:bodyPr/>
          <a:lstStyle>
            <a:lvl1pPr algn="l">
              <a:defRPr sz="4000" b="0" i="0">
                <a:latin typeface="Arial Bold"/>
                <a:cs typeface="Arial Bold"/>
              </a:defRPr>
            </a:lvl1pPr>
          </a:lstStyle>
          <a:p>
            <a:r>
              <a:rPr lang="en-US" dirty="0" smtClean="0"/>
              <a:t>CLICK TO EDIT</a:t>
            </a:r>
            <a:endParaRPr lang="en-US" dirty="0"/>
          </a:p>
        </p:txBody>
      </p:sp>
    </p:spTree>
    <p:extLst>
      <p:ext uri="{BB962C8B-B14F-4D97-AF65-F5344CB8AC3E}">
        <p14:creationId xmlns:p14="http://schemas.microsoft.com/office/powerpoint/2010/main" val="3348720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with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914400"/>
            <a:ext cx="8229600" cy="914400"/>
          </a:xfrm>
          <a:prstGeom prst="rect">
            <a:avLst/>
          </a:prstGeom>
        </p:spPr>
        <p:txBody>
          <a:bodyPr/>
          <a:lstStyle>
            <a:lvl1pPr algn="l">
              <a:defRPr sz="4000" b="0" i="0">
                <a:latin typeface="Arial Bold"/>
                <a:cs typeface="Arial Bold"/>
              </a:defRPr>
            </a:lvl1pPr>
          </a:lstStyle>
          <a:p>
            <a:r>
              <a:rPr lang="en-US" dirty="0" smtClean="0"/>
              <a:t>CLICK TO EDIT</a:t>
            </a:r>
            <a:endParaRPr lang="en-US" dirty="0"/>
          </a:p>
        </p:txBody>
      </p:sp>
      <p:sp>
        <p:nvSpPr>
          <p:cNvPr id="7" name="Content Placeholder 2"/>
          <p:cNvSpPr>
            <a:spLocks noGrp="1"/>
          </p:cNvSpPr>
          <p:nvPr>
            <p:ph idx="1" hasCustomPrompt="1"/>
          </p:nvPr>
        </p:nvSpPr>
        <p:spPr>
          <a:xfrm>
            <a:off x="457200" y="2057400"/>
            <a:ext cx="8229600" cy="4068763"/>
          </a:xfrm>
          <a:prstGeom prst="rect">
            <a:avLst/>
          </a:prstGeom>
        </p:spPr>
        <p:txBody>
          <a:bodyPr/>
          <a:lstStyle>
            <a:lvl1pPr marL="342900" indent="-342900">
              <a:buClr>
                <a:srgbClr val="0095DA"/>
              </a:buClr>
              <a:buFont typeface="Wingdings" charset="2"/>
              <a:buChar char="§"/>
              <a:defRPr sz="2400">
                <a:latin typeface="Arial"/>
                <a:cs typeface="Arial"/>
              </a:defRPr>
            </a:lvl1pPr>
            <a:lvl2pPr>
              <a:buClr>
                <a:srgbClr val="AF188C"/>
              </a:buClr>
              <a:buFont typeface="Wingdings" charset="2"/>
              <a:buChar char="§"/>
              <a:defRPr sz="1800">
                <a:latin typeface="Arial"/>
                <a:cs typeface="Arial"/>
              </a:defRPr>
            </a:lvl2pPr>
            <a:lvl3pPr>
              <a:buClr>
                <a:srgbClr val="AF188C"/>
              </a:buClr>
              <a:buFont typeface="Wingdings" charset="2"/>
              <a:buChar char="§"/>
              <a:defRPr sz="1600">
                <a:latin typeface="Arial"/>
                <a:cs typeface="Arial"/>
              </a:defRPr>
            </a:lvl3pPr>
            <a:lvl4pPr>
              <a:buClr>
                <a:srgbClr val="AF188C"/>
              </a:buClr>
              <a:defRPr sz="1600">
                <a:latin typeface="Arial"/>
                <a:cs typeface="Arial"/>
              </a:defRPr>
            </a:lvl4pPr>
            <a:lvl5pPr>
              <a:buClr>
                <a:srgbClr val="AF188C"/>
              </a:buClr>
              <a:defRPr sz="1600">
                <a:latin typeface="Arial"/>
                <a:cs typeface="Arial"/>
              </a:defRPr>
            </a:lvl5pPr>
          </a:lstStyle>
          <a:p>
            <a:pPr lvl="0"/>
            <a:r>
              <a:rPr lang="en-US" dirty="0" smtClean="0"/>
              <a:t>Click to edit text</a:t>
            </a:r>
            <a:endParaRPr lang="en-US" dirty="0"/>
          </a:p>
        </p:txBody>
      </p:sp>
    </p:spTree>
    <p:extLst>
      <p:ext uri="{BB962C8B-B14F-4D97-AF65-F5344CB8AC3E}">
        <p14:creationId xmlns:p14="http://schemas.microsoft.com/office/powerpoint/2010/main" val="237070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2C8D6-80E1-4503-A6DC-035311DDC2DB}"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B2F7C-3165-4906-9549-F511C8C995BC}" type="slidenum">
              <a:rPr lang="en-US" smtClean="0"/>
              <a:t>‹#›</a:t>
            </a:fld>
            <a:endParaRPr lang="en-US"/>
          </a:p>
        </p:txBody>
      </p:sp>
    </p:spTree>
    <p:extLst>
      <p:ext uri="{BB962C8B-B14F-4D97-AF65-F5344CB8AC3E}">
        <p14:creationId xmlns:p14="http://schemas.microsoft.com/office/powerpoint/2010/main" val="3968837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52C8D6-80E1-4503-A6DC-035311DDC2DB}"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B2F7C-3165-4906-9549-F511C8C995BC}" type="slidenum">
              <a:rPr lang="en-US" smtClean="0"/>
              <a:t>‹#›</a:t>
            </a:fld>
            <a:endParaRPr lang="en-US"/>
          </a:p>
        </p:txBody>
      </p:sp>
    </p:spTree>
    <p:extLst>
      <p:ext uri="{BB962C8B-B14F-4D97-AF65-F5344CB8AC3E}">
        <p14:creationId xmlns:p14="http://schemas.microsoft.com/office/powerpoint/2010/main" val="155170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52C8D6-80E1-4503-A6DC-035311DDC2DB}" type="datetimeFigureOut">
              <a:rPr lang="en-US" smtClean="0"/>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B2F7C-3165-4906-9549-F511C8C995BC}" type="slidenum">
              <a:rPr lang="en-US" smtClean="0"/>
              <a:t>‹#›</a:t>
            </a:fld>
            <a:endParaRPr lang="en-US"/>
          </a:p>
        </p:txBody>
      </p:sp>
    </p:spTree>
    <p:extLst>
      <p:ext uri="{BB962C8B-B14F-4D97-AF65-F5344CB8AC3E}">
        <p14:creationId xmlns:p14="http://schemas.microsoft.com/office/powerpoint/2010/main" val="1070093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52C8D6-80E1-4503-A6DC-035311DDC2DB}" type="datetimeFigureOut">
              <a:rPr lang="en-US" smtClean="0"/>
              <a:t>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7B2F7C-3165-4906-9549-F511C8C995BC}" type="slidenum">
              <a:rPr lang="en-US" smtClean="0"/>
              <a:t>‹#›</a:t>
            </a:fld>
            <a:endParaRPr lang="en-US"/>
          </a:p>
        </p:txBody>
      </p:sp>
    </p:spTree>
    <p:extLst>
      <p:ext uri="{BB962C8B-B14F-4D97-AF65-F5344CB8AC3E}">
        <p14:creationId xmlns:p14="http://schemas.microsoft.com/office/powerpoint/2010/main" val="63187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52C8D6-80E1-4503-A6DC-035311DDC2DB}" type="datetimeFigureOut">
              <a:rPr lang="en-US" smtClean="0"/>
              <a:t>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7B2F7C-3165-4906-9549-F511C8C995BC}" type="slidenum">
              <a:rPr lang="en-US" smtClean="0"/>
              <a:t>‹#›</a:t>
            </a:fld>
            <a:endParaRPr lang="en-US"/>
          </a:p>
        </p:txBody>
      </p:sp>
    </p:spTree>
    <p:extLst>
      <p:ext uri="{BB962C8B-B14F-4D97-AF65-F5344CB8AC3E}">
        <p14:creationId xmlns:p14="http://schemas.microsoft.com/office/powerpoint/2010/main" val="1034516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2C8D6-80E1-4503-A6DC-035311DDC2DB}" type="datetimeFigureOut">
              <a:rPr lang="en-US" smtClean="0"/>
              <a:t>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7B2F7C-3165-4906-9549-F511C8C995BC}" type="slidenum">
              <a:rPr lang="en-US" smtClean="0"/>
              <a:t>‹#›</a:t>
            </a:fld>
            <a:endParaRPr lang="en-US"/>
          </a:p>
        </p:txBody>
      </p:sp>
    </p:spTree>
    <p:extLst>
      <p:ext uri="{BB962C8B-B14F-4D97-AF65-F5344CB8AC3E}">
        <p14:creationId xmlns:p14="http://schemas.microsoft.com/office/powerpoint/2010/main" val="168257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2C8D6-80E1-4503-A6DC-035311DDC2DB}" type="datetimeFigureOut">
              <a:rPr lang="en-US" smtClean="0"/>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B2F7C-3165-4906-9549-F511C8C995BC}" type="slidenum">
              <a:rPr lang="en-US" smtClean="0"/>
              <a:t>‹#›</a:t>
            </a:fld>
            <a:endParaRPr lang="en-US"/>
          </a:p>
        </p:txBody>
      </p:sp>
    </p:spTree>
    <p:extLst>
      <p:ext uri="{BB962C8B-B14F-4D97-AF65-F5344CB8AC3E}">
        <p14:creationId xmlns:p14="http://schemas.microsoft.com/office/powerpoint/2010/main" val="3331514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2C8D6-80E1-4503-A6DC-035311DDC2DB}" type="datetimeFigureOut">
              <a:rPr lang="en-US" smtClean="0"/>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B2F7C-3165-4906-9549-F511C8C995BC}" type="slidenum">
              <a:rPr lang="en-US" smtClean="0"/>
              <a:t>‹#›</a:t>
            </a:fld>
            <a:endParaRPr lang="en-US"/>
          </a:p>
        </p:txBody>
      </p:sp>
    </p:spTree>
    <p:extLst>
      <p:ext uri="{BB962C8B-B14F-4D97-AF65-F5344CB8AC3E}">
        <p14:creationId xmlns:p14="http://schemas.microsoft.com/office/powerpoint/2010/main" val="118488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C8D6-80E1-4503-A6DC-035311DDC2DB}" type="datetimeFigureOut">
              <a:rPr lang="en-US" smtClean="0"/>
              <a:t>2/20/2015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B2F7C-3165-4906-9549-F511C8C995BC}" type="slidenum">
              <a:rPr lang="en-US" smtClean="0"/>
              <a:t>‹#›</a:t>
            </a:fld>
            <a:endParaRPr lang="en-US"/>
          </a:p>
        </p:txBody>
      </p:sp>
    </p:spTree>
    <p:extLst>
      <p:ext uri="{BB962C8B-B14F-4D97-AF65-F5344CB8AC3E}">
        <p14:creationId xmlns:p14="http://schemas.microsoft.com/office/powerpoint/2010/main" val="3323068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mailto:bbowsky@councilofnonprofits.org" TargetMode="External"/><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hyperlink" Target="mailto:dthompson@councilofnonprofit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 y="2286000"/>
            <a:ext cx="8844643" cy="2895600"/>
          </a:xfrm>
        </p:spPr>
        <p:txBody>
          <a:bodyPr>
            <a:normAutofit fontScale="90000"/>
          </a:bodyPr>
          <a:lstStyle/>
          <a:p>
            <a:pPr>
              <a:spcBef>
                <a:spcPts val="1200"/>
              </a:spcBef>
            </a:pPr>
            <a:r>
              <a:rPr lang="en-US" sz="3100" b="1" dirty="0" smtClean="0">
                <a:solidFill>
                  <a:srgbClr val="FFC000"/>
                </a:solidFill>
              </a:rPr>
              <a:t>Government </a:t>
            </a:r>
            <a:r>
              <a:rPr lang="en-US" sz="3100" b="1" dirty="0">
                <a:solidFill>
                  <a:srgbClr val="FFC000"/>
                </a:solidFill>
              </a:rPr>
              <a:t>Grants and Contracts: </a:t>
            </a:r>
            <a:r>
              <a:rPr lang="en-US" sz="3100" b="1" dirty="0" smtClean="0">
                <a:solidFill>
                  <a:srgbClr val="FFC000"/>
                </a:solidFill>
              </a:rPr>
              <a:t/>
            </a:r>
            <a:br>
              <a:rPr lang="en-US" sz="3100" b="1" dirty="0" smtClean="0">
                <a:solidFill>
                  <a:srgbClr val="FFC000"/>
                </a:solidFill>
              </a:rPr>
            </a:br>
            <a:r>
              <a:rPr lang="en-US" sz="3100" b="1" dirty="0" smtClean="0">
                <a:solidFill>
                  <a:srgbClr val="FFC000"/>
                </a:solidFill>
              </a:rPr>
              <a:t>Getting </a:t>
            </a:r>
            <a:r>
              <a:rPr lang="en-US" sz="3100" b="1" dirty="0">
                <a:solidFill>
                  <a:srgbClr val="FFC000"/>
                </a:solidFill>
              </a:rPr>
              <a:t>Reimbursement for Your Nonprofit's Indirect Costs</a:t>
            </a:r>
            <a:r>
              <a:rPr lang="en-US" sz="3100" b="1" dirty="0" smtClean="0">
                <a:solidFill>
                  <a:srgbClr val="FFC000"/>
                </a:solidFill>
              </a:rPr>
              <a:t/>
            </a:r>
            <a:br>
              <a:rPr lang="en-US" sz="3100" b="1" dirty="0" smtClean="0">
                <a:solidFill>
                  <a:srgbClr val="FFC000"/>
                </a:solidFill>
              </a:rPr>
            </a:br>
            <a:r>
              <a:rPr lang="en-US" sz="2700" b="1" dirty="0" smtClean="0"/>
              <a:t>Uniform </a:t>
            </a:r>
            <a:r>
              <a:rPr lang="en-US" sz="2700" b="1" dirty="0"/>
              <a:t>Administrative Requirements, Cost Principles, and Audit Requirements for Federal Awards </a:t>
            </a:r>
            <a:r>
              <a:rPr lang="en-US" sz="2700" b="1" dirty="0" smtClean="0"/>
              <a:t/>
            </a:r>
            <a:br>
              <a:rPr lang="en-US" sz="2700" b="1" dirty="0" smtClean="0"/>
            </a:br>
            <a:r>
              <a:rPr lang="en-US" sz="2000" b="1" dirty="0" smtClean="0">
                <a:latin typeface="Franklin Gothic Book" panose="020B0503020102020204" pitchFamily="34" charset="0"/>
                <a:ea typeface="Calibri"/>
                <a:cs typeface="Times New Roman"/>
              </a:rPr>
              <a:t/>
            </a:r>
            <a:br>
              <a:rPr lang="en-US" sz="2000" b="1" dirty="0" smtClean="0">
                <a:latin typeface="Franklin Gothic Book" panose="020B0503020102020204" pitchFamily="34" charset="0"/>
                <a:ea typeface="Calibri"/>
                <a:cs typeface="Times New Roman"/>
              </a:rPr>
            </a:br>
            <a:r>
              <a:rPr lang="en-US" sz="1200" dirty="0" smtClean="0">
                <a:latin typeface="Franklin Gothic Book" panose="020B0503020102020204" pitchFamily="34" charset="0"/>
                <a:ea typeface="Calibri"/>
                <a:cs typeface="Times New Roman"/>
              </a:rPr>
              <a:t/>
            </a:r>
            <a:br>
              <a:rPr lang="en-US" sz="1200" dirty="0" smtClean="0">
                <a:latin typeface="Franklin Gothic Book" panose="020B0503020102020204" pitchFamily="34" charset="0"/>
                <a:ea typeface="Calibri"/>
                <a:cs typeface="Times New Roman"/>
              </a:rPr>
            </a:br>
            <a:r>
              <a:rPr lang="en-US" sz="3100" b="1" i="1" dirty="0" smtClean="0">
                <a:solidFill>
                  <a:srgbClr val="0095DA"/>
                </a:solidFill>
                <a:latin typeface="Franklin Gothic Book" panose="020B0503020102020204" pitchFamily="34" charset="0"/>
              </a:rPr>
              <a:t>Beth </a:t>
            </a:r>
            <a:r>
              <a:rPr lang="en-US" sz="3100" b="1" i="1" dirty="0">
                <a:solidFill>
                  <a:srgbClr val="0095DA"/>
                </a:solidFill>
                <a:latin typeface="Franklin Gothic Book" panose="020B0503020102020204" pitchFamily="34" charset="0"/>
              </a:rPr>
              <a:t>Bowsky</a:t>
            </a:r>
            <a:r>
              <a:rPr lang="en-US" sz="1800" i="1" dirty="0">
                <a:solidFill>
                  <a:prstClr val="black"/>
                </a:solidFill>
                <a:latin typeface="Franklin Gothic Book" panose="020B0503020102020204" pitchFamily="34" charset="0"/>
              </a:rPr>
              <a:t>, National Council of Nonprofits</a:t>
            </a:r>
            <a:br>
              <a:rPr lang="en-US" sz="1800" i="1" dirty="0">
                <a:solidFill>
                  <a:prstClr val="black"/>
                </a:solidFill>
                <a:latin typeface="Franklin Gothic Book" panose="020B0503020102020204" pitchFamily="34" charset="0"/>
              </a:rPr>
            </a:br>
            <a:r>
              <a:rPr lang="en-US" sz="3100" b="1" i="1" dirty="0">
                <a:solidFill>
                  <a:srgbClr val="0095DA"/>
                </a:solidFill>
                <a:latin typeface="Franklin Gothic Book" panose="020B0503020102020204" pitchFamily="34" charset="0"/>
              </a:rPr>
              <a:t>David L. Thompson</a:t>
            </a:r>
            <a:r>
              <a:rPr lang="en-US" sz="1800" i="1" dirty="0">
                <a:solidFill>
                  <a:prstClr val="black"/>
                </a:solidFill>
                <a:latin typeface="Franklin Gothic Book" panose="020B0503020102020204" pitchFamily="34" charset="0"/>
              </a:rPr>
              <a:t>, National Council </a:t>
            </a:r>
            <a:r>
              <a:rPr lang="en-US" sz="1800" i="1" dirty="0" smtClean="0">
                <a:solidFill>
                  <a:prstClr val="black"/>
                </a:solidFill>
                <a:latin typeface="Franklin Gothic Book" panose="020B0503020102020204" pitchFamily="34" charset="0"/>
              </a:rPr>
              <a:t>of Nonprofits</a:t>
            </a:r>
            <a:endParaRPr lang="en-US" dirty="0">
              <a:latin typeface="Franklin Gothic Book" panose="020B0503020102020204" pitchFamily="34" charset="0"/>
            </a:endParaRPr>
          </a:p>
        </p:txBody>
      </p:sp>
      <p:sp>
        <p:nvSpPr>
          <p:cNvPr id="3" name="Subtitle 2"/>
          <p:cNvSpPr>
            <a:spLocks noGrp="1"/>
          </p:cNvSpPr>
          <p:nvPr>
            <p:ph type="subTitle" idx="1"/>
          </p:nvPr>
        </p:nvSpPr>
        <p:spPr>
          <a:xfrm>
            <a:off x="914400" y="5715000"/>
            <a:ext cx="7620000" cy="838200"/>
          </a:xfrm>
        </p:spPr>
        <p:txBody>
          <a:bodyPr>
            <a:normAutofit fontScale="85000" lnSpcReduction="20000"/>
          </a:bodyPr>
          <a:lstStyle/>
          <a:p>
            <a:r>
              <a:rPr lang="en-US" sz="2400" dirty="0" smtClean="0">
                <a:solidFill>
                  <a:schemeClr val="tx1"/>
                </a:solidFill>
                <a:latin typeface="Franklin Gothic Demi" panose="020B0703020102020204" pitchFamily="34" charset="0"/>
              </a:rPr>
              <a:t>West Virginia Nonprofit Association</a:t>
            </a:r>
            <a:r>
              <a:rPr lang="en-US" sz="2400" dirty="0" smtClean="0">
                <a:solidFill>
                  <a:srgbClr val="1F9BFF"/>
                </a:solidFill>
                <a:latin typeface="Franklin Gothic Demi" panose="020B0703020102020204" pitchFamily="34" charset="0"/>
              </a:rPr>
              <a:t>|</a:t>
            </a:r>
            <a:r>
              <a:rPr lang="en-US" sz="2400" dirty="0" smtClean="0">
                <a:solidFill>
                  <a:schemeClr val="tx1"/>
                </a:solidFill>
                <a:latin typeface="Franklin Gothic Demi" panose="020B0703020102020204" pitchFamily="34" charset="0"/>
              </a:rPr>
              <a:t> February 24, 2015</a:t>
            </a:r>
          </a:p>
          <a:p>
            <a:pPr>
              <a:lnSpc>
                <a:spcPct val="150000"/>
              </a:lnSpc>
              <a:spcBef>
                <a:spcPts val="0"/>
              </a:spcBef>
            </a:pPr>
            <a:r>
              <a:rPr lang="en-US" sz="1400" dirty="0" smtClean="0"/>
              <a:t>© </a:t>
            </a:r>
            <a:r>
              <a:rPr lang="en-US" sz="1400" dirty="0"/>
              <a:t>2015 National </a:t>
            </a:r>
            <a:r>
              <a:rPr lang="en-US" sz="1400" dirty="0" smtClean="0"/>
              <a:t>Council of Nonprofits</a:t>
            </a:r>
          </a:p>
          <a:p>
            <a:pPr>
              <a:lnSpc>
                <a:spcPct val="150000"/>
              </a:lnSpc>
              <a:spcBef>
                <a:spcPts val="0"/>
              </a:spcBef>
            </a:pPr>
            <a:r>
              <a:rPr lang="en-US" sz="1400" b="1" dirty="0">
                <a:latin typeface="Franklin Gothic Book" panose="020B0503020102020204" pitchFamily="34" charset="0"/>
              </a:rPr>
              <a:t>www.councilofnonprofits.org | @</a:t>
            </a:r>
            <a:r>
              <a:rPr lang="en-US" sz="1400" b="1" dirty="0" err="1">
                <a:latin typeface="Franklin Gothic Book" panose="020B0503020102020204" pitchFamily="34" charset="0"/>
              </a:rPr>
              <a:t>NatlCouncilNPs</a:t>
            </a: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257" y="776287"/>
            <a:ext cx="4291486" cy="976313"/>
          </a:xfrm>
          <a:prstGeom prst="rect">
            <a:avLst/>
          </a:prstGeom>
        </p:spPr>
      </p:pic>
    </p:spTree>
    <p:extLst>
      <p:ext uri="{BB962C8B-B14F-4D97-AF65-F5344CB8AC3E}">
        <p14:creationId xmlns:p14="http://schemas.microsoft.com/office/powerpoint/2010/main" val="210100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367274">
            <a:off x="7315200" y="4267200"/>
            <a:ext cx="1479399" cy="1962150"/>
          </a:xfrm>
          <a:prstGeom prst="rect">
            <a:avLst/>
          </a:prstGeom>
        </p:spPr>
      </p:pic>
      <p:sp>
        <p:nvSpPr>
          <p:cNvPr id="2" name="Title 1"/>
          <p:cNvSpPr>
            <a:spLocks noGrp="1"/>
          </p:cNvSpPr>
          <p:nvPr>
            <p:ph type="title"/>
          </p:nvPr>
        </p:nvSpPr>
        <p:spPr/>
        <p:txBody>
          <a:bodyPr/>
          <a:lstStyle/>
          <a:p>
            <a:r>
              <a:rPr lang="en-US" sz="4400" dirty="0">
                <a:solidFill>
                  <a:srgbClr val="0095DA"/>
                </a:solidFill>
                <a:latin typeface="Franklin Gothic Demi" panose="020B0703020102020204" pitchFamily="34" charset="0"/>
              </a:rPr>
              <a:t>How We Got Here</a:t>
            </a:r>
            <a:endParaRPr lang="en-US" sz="4400" dirty="0">
              <a:solidFill>
                <a:srgbClr val="0095DA"/>
              </a:solidFill>
            </a:endParaRPr>
          </a:p>
        </p:txBody>
      </p:sp>
      <p:sp>
        <p:nvSpPr>
          <p:cNvPr id="3" name="Content Placeholder 2"/>
          <p:cNvSpPr>
            <a:spLocks noGrp="1"/>
          </p:cNvSpPr>
          <p:nvPr>
            <p:ph idx="1"/>
          </p:nvPr>
        </p:nvSpPr>
        <p:spPr/>
        <p:txBody>
          <a:bodyPr/>
          <a:lstStyle/>
          <a:p>
            <a:pPr marL="0" indent="0">
              <a:buNone/>
            </a:pPr>
            <a:r>
              <a:rPr lang="en-US" sz="3200" b="1" dirty="0"/>
              <a:t>Government-Nonprofit Contracting </a:t>
            </a:r>
            <a:r>
              <a:rPr lang="en-US" sz="3200" b="1" dirty="0" smtClean="0"/>
              <a:t>Work</a:t>
            </a:r>
          </a:p>
          <a:p>
            <a:pPr>
              <a:buFont typeface="Wingdings" panose="05000000000000000000" pitchFamily="2" charset="2"/>
              <a:buChar char="Ø"/>
            </a:pPr>
            <a:r>
              <a:rPr lang="en-US" sz="2800" b="1" dirty="0" smtClean="0">
                <a:solidFill>
                  <a:srgbClr val="0095DA"/>
                </a:solidFill>
              </a:rPr>
              <a:t>2014</a:t>
            </a:r>
            <a:r>
              <a:rPr lang="en-US" sz="2800" dirty="0" smtClean="0">
                <a:solidFill>
                  <a:srgbClr val="0095DA"/>
                </a:solidFill>
              </a:rPr>
              <a:t> </a:t>
            </a:r>
            <a:r>
              <a:rPr lang="en-US" sz="2800" dirty="0" smtClean="0"/>
              <a:t>– OMB Uniform Guidance</a:t>
            </a:r>
          </a:p>
          <a:p>
            <a:pPr lvl="1">
              <a:buClr>
                <a:srgbClr val="FF0000"/>
              </a:buClr>
            </a:pPr>
            <a:r>
              <a:rPr lang="en-US" sz="2400" dirty="0" smtClean="0"/>
              <a:t>Effective 12/26/2014 (agencies revise </a:t>
            </a:r>
            <a:r>
              <a:rPr lang="en-US" sz="2400" dirty="0" err="1" smtClean="0"/>
              <a:t>regs</a:t>
            </a:r>
            <a:r>
              <a:rPr lang="en-US" sz="2400" dirty="0" smtClean="0"/>
              <a:t>)</a:t>
            </a:r>
          </a:p>
          <a:p>
            <a:pPr lvl="1">
              <a:buClr>
                <a:srgbClr val="FF0000"/>
              </a:buClr>
            </a:pPr>
            <a:r>
              <a:rPr lang="en-US" sz="2400" dirty="0" smtClean="0"/>
              <a:t>Outreach Efforts – information and “clarity”</a:t>
            </a:r>
          </a:p>
          <a:p>
            <a:pPr lvl="2">
              <a:buClrTx/>
            </a:pPr>
            <a:r>
              <a:rPr lang="en-US" sz="2200" dirty="0" smtClean="0"/>
              <a:t>Federal webcast</a:t>
            </a:r>
          </a:p>
          <a:p>
            <a:pPr lvl="2">
              <a:buClrTx/>
            </a:pPr>
            <a:r>
              <a:rPr lang="en-US" sz="2200" dirty="0"/>
              <a:t>Oct. 2 Webcast – a “discussion”</a:t>
            </a:r>
          </a:p>
          <a:p>
            <a:pPr lvl="2">
              <a:buClrTx/>
            </a:pPr>
            <a:r>
              <a:rPr lang="en-US" sz="2200" dirty="0" smtClean="0"/>
              <a:t>Frequently Asked Questions</a:t>
            </a:r>
          </a:p>
          <a:p>
            <a:pPr>
              <a:spcBef>
                <a:spcPts val="0"/>
              </a:spcBef>
              <a:buFont typeface="Wingdings" panose="05000000000000000000" pitchFamily="2" charset="2"/>
              <a:buChar char="Ø"/>
            </a:pPr>
            <a:r>
              <a:rPr lang="en-US" sz="2800" b="1" dirty="0" smtClean="0">
                <a:solidFill>
                  <a:srgbClr val="0095DA"/>
                </a:solidFill>
              </a:rPr>
              <a:t>2014</a:t>
            </a:r>
            <a:r>
              <a:rPr lang="en-US" sz="2800" dirty="0" smtClean="0">
                <a:solidFill>
                  <a:srgbClr val="0070C0"/>
                </a:solidFill>
              </a:rPr>
              <a:t> </a:t>
            </a:r>
            <a:r>
              <a:rPr lang="en-US" sz="2800" dirty="0" smtClean="0"/>
              <a:t>– New Data and Solutions</a:t>
            </a:r>
          </a:p>
          <a:p>
            <a:pPr lvl="2"/>
            <a:endParaRPr lang="en-US" sz="2200" dirty="0"/>
          </a:p>
          <a:p>
            <a:pPr marL="0" indent="0">
              <a:buNone/>
            </a:pPr>
            <a:endParaRPr lang="en-US" dirty="0" smtClean="0"/>
          </a:p>
          <a:p>
            <a:pPr marL="0" indent="0">
              <a:buNone/>
            </a:pPr>
            <a:endParaRPr lang="en-US" dirty="0"/>
          </a:p>
          <a:p>
            <a:pPr marL="0" indent="0">
              <a:buNone/>
            </a:pPr>
            <a:endParaRPr lang="en-US" dirty="0"/>
          </a:p>
        </p:txBody>
      </p:sp>
      <p:pic>
        <p:nvPicPr>
          <p:cNvPr id="5" name="Picture 4"/>
          <p:cNvPicPr>
            <a:picLocks noChangeAspect="1"/>
          </p:cNvPicPr>
          <p:nvPr/>
        </p:nvPicPr>
        <p:blipFill>
          <a:blip r:embed="rId4"/>
          <a:stretch>
            <a:fillRect/>
          </a:stretch>
        </p:blipFill>
        <p:spPr>
          <a:xfrm rot="339059">
            <a:off x="6410452" y="4754511"/>
            <a:ext cx="1375015" cy="1811593"/>
          </a:xfrm>
          <a:prstGeom prst="rect">
            <a:avLst/>
          </a:prstGeom>
        </p:spPr>
      </p:pic>
    </p:spTree>
    <p:extLst>
      <p:ext uri="{BB962C8B-B14F-4D97-AF65-F5344CB8AC3E}">
        <p14:creationId xmlns:p14="http://schemas.microsoft.com/office/powerpoint/2010/main" val="253307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1387">
            <a:off x="5821898" y="1544296"/>
            <a:ext cx="2969070" cy="107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09600"/>
            <a:ext cx="8229600" cy="914400"/>
          </a:xfrm>
        </p:spPr>
        <p:txBody>
          <a:bodyPr/>
          <a:lstStyle/>
          <a:p>
            <a:pPr algn="ctr"/>
            <a:r>
              <a:rPr lang="en-US" sz="4400" dirty="0" smtClean="0">
                <a:solidFill>
                  <a:srgbClr val="0095DA"/>
                </a:solidFill>
                <a:latin typeface="Franklin Gothic Demi" panose="020B0703020102020204" pitchFamily="34" charset="0"/>
              </a:rPr>
              <a:t>REFORMS &amp; IMPLEMENTATION</a:t>
            </a:r>
            <a:endParaRPr lang="en-US" sz="4400" dirty="0">
              <a:solidFill>
                <a:srgbClr val="0095DA"/>
              </a:solidFill>
              <a:latin typeface="Franklin Gothic Demi" panose="020B0703020102020204" pitchFamily="34" charset="0"/>
            </a:endParaRPr>
          </a:p>
        </p:txBody>
      </p:sp>
      <p:sp>
        <p:nvSpPr>
          <p:cNvPr id="3" name="Content Placeholder 2"/>
          <p:cNvSpPr>
            <a:spLocks noGrp="1"/>
          </p:cNvSpPr>
          <p:nvPr>
            <p:ph idx="1"/>
          </p:nvPr>
        </p:nvSpPr>
        <p:spPr>
          <a:xfrm>
            <a:off x="457200" y="1600200"/>
            <a:ext cx="8382000" cy="4648200"/>
          </a:xfrm>
        </p:spPr>
        <p:txBody>
          <a:bodyPr/>
          <a:lstStyle/>
          <a:p>
            <a:pPr>
              <a:spcBef>
                <a:spcPts val="0"/>
              </a:spcBef>
              <a:buFont typeface="Franklin Gothic Book" panose="020B0503020102020204" pitchFamily="34" charset="0"/>
              <a:buChar char="■"/>
            </a:pPr>
            <a:r>
              <a:rPr lang="en-US" dirty="0" smtClean="0">
                <a:latin typeface="Franklin Gothic Book" panose="020B0503020102020204" pitchFamily="34" charset="0"/>
              </a:rPr>
              <a:t>Administrative Reforms (A-110)</a:t>
            </a:r>
          </a:p>
          <a:p>
            <a:pPr lvl="1">
              <a:spcBef>
                <a:spcPts val="0"/>
              </a:spcBef>
              <a:buClr>
                <a:srgbClr val="FF0000"/>
              </a:buClr>
            </a:pPr>
            <a:r>
              <a:rPr lang="en-US" sz="2000" dirty="0" smtClean="0">
                <a:latin typeface="Franklin Gothic Book" panose="020B0503020102020204" pitchFamily="34" charset="0"/>
              </a:rPr>
              <a:t>Acronyms and Definitions</a:t>
            </a:r>
          </a:p>
          <a:p>
            <a:pPr lvl="1">
              <a:spcBef>
                <a:spcPts val="0"/>
              </a:spcBef>
              <a:buClr>
                <a:srgbClr val="FF0000"/>
              </a:buClr>
            </a:pPr>
            <a:r>
              <a:rPr lang="en-US" sz="2000" dirty="0" smtClean="0">
                <a:latin typeface="Franklin Gothic Book" panose="020B0503020102020204" pitchFamily="34" charset="0"/>
              </a:rPr>
              <a:t>General Provisions</a:t>
            </a:r>
          </a:p>
          <a:p>
            <a:pPr lvl="1">
              <a:spcBef>
                <a:spcPts val="0"/>
              </a:spcBef>
              <a:buClr>
                <a:srgbClr val="FF0000"/>
              </a:buClr>
            </a:pPr>
            <a:r>
              <a:rPr lang="en-US" sz="2000" dirty="0" smtClean="0">
                <a:latin typeface="Franklin Gothic Book" panose="020B0503020102020204" pitchFamily="34" charset="0"/>
              </a:rPr>
              <a:t>Pre-Award Requirements and Contents</a:t>
            </a:r>
          </a:p>
          <a:p>
            <a:pPr lvl="1">
              <a:spcBef>
                <a:spcPts val="0"/>
              </a:spcBef>
              <a:buClr>
                <a:srgbClr val="FF0000"/>
              </a:buClr>
            </a:pPr>
            <a:r>
              <a:rPr lang="en-US" sz="2000" dirty="0" smtClean="0">
                <a:latin typeface="Franklin Gothic Book" panose="020B0503020102020204" pitchFamily="34" charset="0"/>
              </a:rPr>
              <a:t>Post-Award Requirements for Financial and Program Management</a:t>
            </a:r>
          </a:p>
          <a:p>
            <a:pPr marL="285750" lvl="1">
              <a:spcBef>
                <a:spcPts val="0"/>
              </a:spcBef>
              <a:buClr>
                <a:srgbClr val="3195DD"/>
              </a:buClr>
              <a:buFont typeface="Franklin Gothic Book" panose="020B0503020102020204" pitchFamily="34" charset="0"/>
              <a:buChar char="■"/>
            </a:pPr>
            <a:r>
              <a:rPr lang="en-US" sz="2400" dirty="0" smtClean="0">
                <a:latin typeface="Franklin Gothic Book" panose="020B0503020102020204" pitchFamily="34" charset="0"/>
              </a:rPr>
              <a:t>Cost Principle Reforms (A-122)</a:t>
            </a:r>
          </a:p>
          <a:p>
            <a:pPr lvl="1">
              <a:spcBef>
                <a:spcPts val="0"/>
              </a:spcBef>
              <a:buClr>
                <a:srgbClr val="FF0000"/>
              </a:buClr>
            </a:pPr>
            <a:r>
              <a:rPr lang="en-US" sz="2000" dirty="0">
                <a:latin typeface="Franklin Gothic Book" panose="020B0503020102020204" pitchFamily="34" charset="0"/>
              </a:rPr>
              <a:t>Allowable and Unallowable Costs</a:t>
            </a:r>
          </a:p>
          <a:p>
            <a:pPr lvl="1">
              <a:spcBef>
                <a:spcPts val="0"/>
              </a:spcBef>
              <a:buClr>
                <a:srgbClr val="FF0000"/>
              </a:buClr>
            </a:pPr>
            <a:r>
              <a:rPr lang="en-US" sz="2000" dirty="0">
                <a:latin typeface="Franklin Gothic Book" panose="020B0503020102020204" pitchFamily="34" charset="0"/>
              </a:rPr>
              <a:t>Indirect Cost Reimbursement</a:t>
            </a:r>
          </a:p>
          <a:p>
            <a:pPr lvl="1">
              <a:spcBef>
                <a:spcPts val="0"/>
              </a:spcBef>
              <a:buClr>
                <a:srgbClr val="FF0000"/>
              </a:buClr>
            </a:pPr>
            <a:r>
              <a:rPr lang="en-US" sz="2000" dirty="0">
                <a:latin typeface="Franklin Gothic Book" panose="020B0503020102020204" pitchFamily="34" charset="0"/>
              </a:rPr>
              <a:t>Direct and Indirect Costs</a:t>
            </a:r>
          </a:p>
          <a:p>
            <a:pPr lvl="1">
              <a:spcBef>
                <a:spcPts val="0"/>
              </a:spcBef>
              <a:buClr>
                <a:srgbClr val="FF0000"/>
              </a:buClr>
            </a:pPr>
            <a:r>
              <a:rPr lang="en-US" sz="2000" dirty="0">
                <a:latin typeface="Franklin Gothic Book" panose="020B0503020102020204" pitchFamily="34" charset="0"/>
              </a:rPr>
              <a:t>Procurement Requirements</a:t>
            </a:r>
          </a:p>
          <a:p>
            <a:pPr marL="342900" lvl="2" indent="-342900">
              <a:spcBef>
                <a:spcPts val="0"/>
              </a:spcBef>
              <a:buClr>
                <a:srgbClr val="3195DD"/>
              </a:buClr>
              <a:buFont typeface="Franklin Gothic Book" panose="020B0503020102020204" pitchFamily="34" charset="0"/>
              <a:buChar char="■"/>
            </a:pPr>
            <a:r>
              <a:rPr lang="en-US" sz="2400" dirty="0" smtClean="0">
                <a:latin typeface="Franklin Gothic Book" panose="020B0503020102020204" pitchFamily="34" charset="0"/>
              </a:rPr>
              <a:t>Audit Reforms  (A-133)</a:t>
            </a:r>
          </a:p>
          <a:p>
            <a:pPr lvl="1">
              <a:spcBef>
                <a:spcPts val="0"/>
              </a:spcBef>
              <a:buClr>
                <a:srgbClr val="FF0000"/>
              </a:buClr>
            </a:pPr>
            <a:r>
              <a:rPr lang="en-US" sz="2000" dirty="0">
                <a:latin typeface="Franklin Gothic Book" panose="020B0503020102020204" pitchFamily="34" charset="0"/>
              </a:rPr>
              <a:t>New Threshold</a:t>
            </a:r>
          </a:p>
          <a:p>
            <a:pPr lvl="1">
              <a:spcBef>
                <a:spcPts val="0"/>
              </a:spcBef>
              <a:buClr>
                <a:srgbClr val="FF0000"/>
              </a:buClr>
            </a:pPr>
            <a:r>
              <a:rPr lang="en-US" sz="2000" dirty="0">
                <a:latin typeface="Franklin Gothic Book" panose="020B0503020102020204" pitchFamily="34" charset="0"/>
              </a:rPr>
              <a:t>Additional Government Audits and Internal Controls</a:t>
            </a:r>
          </a:p>
          <a:p>
            <a:pPr lvl="1">
              <a:spcBef>
                <a:spcPts val="0"/>
              </a:spcBef>
              <a:buClr>
                <a:srgbClr val="FF0000"/>
              </a:buClr>
            </a:pPr>
            <a:r>
              <a:rPr lang="en-US" sz="2000" dirty="0">
                <a:latin typeface="Franklin Gothic Book" panose="020B0503020102020204" pitchFamily="34" charset="0"/>
              </a:rPr>
              <a:t>New Roles and Approaches</a:t>
            </a:r>
          </a:p>
          <a:p>
            <a:pPr marL="0" lvl="3" indent="0">
              <a:spcBef>
                <a:spcPts val="0"/>
              </a:spcBef>
              <a:buClr>
                <a:srgbClr val="0095DA"/>
              </a:buClr>
              <a:buNone/>
            </a:pPr>
            <a:endParaRPr lang="en-US" sz="2400" dirty="0" smtClean="0">
              <a:latin typeface="Franklin Gothic Book" panose="020B0503020102020204" pitchFamily="34" charset="0"/>
            </a:endParaRPr>
          </a:p>
          <a:p>
            <a:pPr marL="285750" lvl="1">
              <a:spcBef>
                <a:spcPts val="0"/>
              </a:spcBef>
              <a:buClr>
                <a:srgbClr val="3195DD"/>
              </a:buClr>
            </a:pPr>
            <a:endParaRPr lang="en-US" dirty="0" smtClean="0">
              <a:latin typeface="Franklin Gothic Book" panose="020B0503020102020204" pitchFamily="34" charset="0"/>
            </a:endParaRPr>
          </a:p>
          <a:p>
            <a:pPr marL="285750" lvl="1">
              <a:buClr>
                <a:srgbClr val="3195DD"/>
              </a:buClr>
              <a:buFont typeface="Wingdings" panose="05000000000000000000" pitchFamily="2" charset="2"/>
              <a:buChar char="§"/>
            </a:pPr>
            <a:endParaRPr lang="en-US" dirty="0" smtClean="0"/>
          </a:p>
          <a:p>
            <a:pPr lvl="1"/>
            <a:endParaRPr lang="en-US" dirty="0"/>
          </a:p>
        </p:txBody>
      </p:sp>
    </p:spTree>
    <p:extLst>
      <p:ext uri="{BB962C8B-B14F-4D97-AF65-F5344CB8AC3E}">
        <p14:creationId xmlns:p14="http://schemas.microsoft.com/office/powerpoint/2010/main" val="78511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95DA"/>
                </a:solidFill>
                <a:latin typeface="Franklin Gothic Demi" panose="020B0703020102020204" pitchFamily="34" charset="0"/>
              </a:rPr>
              <a:t>APPLICABILITY</a:t>
            </a:r>
            <a:endParaRPr lang="en-US" dirty="0">
              <a:solidFill>
                <a:srgbClr val="0095DA"/>
              </a:solidFill>
              <a:latin typeface="Franklin Gothic Demi" panose="020B0703020102020204" pitchFamily="34" charset="0"/>
            </a:endParaRPr>
          </a:p>
        </p:txBody>
      </p:sp>
      <p:sp>
        <p:nvSpPr>
          <p:cNvPr id="3" name="Content Placeholder 2"/>
          <p:cNvSpPr>
            <a:spLocks noGrp="1"/>
          </p:cNvSpPr>
          <p:nvPr>
            <p:ph idx="1"/>
          </p:nvPr>
        </p:nvSpPr>
        <p:spPr>
          <a:xfrm>
            <a:off x="457200" y="1828800"/>
            <a:ext cx="8229600" cy="4297363"/>
          </a:xfrm>
        </p:spPr>
        <p:txBody>
          <a:bodyPr/>
          <a:lstStyle/>
          <a:p>
            <a:r>
              <a:rPr lang="en-US" sz="3200" dirty="0" smtClean="0">
                <a:latin typeface="Franklin Gothic Book" panose="020B0503020102020204" pitchFamily="34" charset="0"/>
              </a:rPr>
              <a:t>Key Dates and Timing</a:t>
            </a:r>
          </a:p>
          <a:p>
            <a:r>
              <a:rPr lang="en-US" sz="3200" dirty="0" smtClean="0">
                <a:latin typeface="Franklin Gothic Book" panose="020B0503020102020204" pitchFamily="34" charset="0"/>
              </a:rPr>
              <a:t>Who This Applies To</a:t>
            </a:r>
            <a:endParaRPr lang="en-US" sz="3200" dirty="0">
              <a:latin typeface="Franklin Gothic Book" panose="020B0503020102020204" pitchFamily="34" charset="0"/>
            </a:endParaRPr>
          </a:p>
          <a:p>
            <a:r>
              <a:rPr lang="en-US" sz="3200" dirty="0" smtClean="0">
                <a:latin typeface="Franklin Gothic Book" panose="020B0503020102020204" pitchFamily="34" charset="0"/>
              </a:rPr>
              <a:t>Types of Awards and </a:t>
            </a:r>
            <a:r>
              <a:rPr lang="en-US" sz="3200" dirty="0" err="1" smtClean="0">
                <a:latin typeface="Franklin Gothic Book" panose="020B0503020102020204" pitchFamily="34" charset="0"/>
              </a:rPr>
              <a:t>Subawards</a:t>
            </a:r>
            <a:r>
              <a:rPr lang="en-US" sz="3200" dirty="0" smtClean="0">
                <a:latin typeface="Franklin Gothic Book" panose="020B0503020102020204" pitchFamily="34" charset="0"/>
              </a:rPr>
              <a:t> Impacted</a:t>
            </a:r>
          </a:p>
          <a:p>
            <a:r>
              <a:rPr lang="en-US" sz="3200" dirty="0" smtClean="0">
                <a:latin typeface="Franklin Gothic Book" panose="020B0503020102020204" pitchFamily="34" charset="0"/>
              </a:rPr>
              <a:t>Funding Streams Included</a:t>
            </a:r>
            <a:endParaRPr lang="en-US" sz="3200" dirty="0">
              <a:latin typeface="Franklin Gothic Book" panose="020B0503020102020204" pitchFamily="34" charset="0"/>
            </a:endParaRPr>
          </a:p>
        </p:txBody>
      </p:sp>
      <p:pic>
        <p:nvPicPr>
          <p:cNvPr id="2050" name="Picture 2" descr="https://encrypted-tbn2.gstatic.com/images?q=tbn:ANd9GcRe-SlpYZ1JnKw5qqVgJF-tE3QhIbNGh8EAQB2d2Nv3Ugpg9jb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11752"/>
            <a:ext cx="3815443" cy="213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053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59" y="533400"/>
            <a:ext cx="8229600" cy="914400"/>
          </a:xfrm>
        </p:spPr>
        <p:txBody>
          <a:bodyPr>
            <a:normAutofit fontScale="90000"/>
          </a:bodyPr>
          <a:lstStyle/>
          <a:p>
            <a:pPr algn="ctr"/>
            <a:r>
              <a:rPr lang="en-US" sz="4400" dirty="0" smtClean="0">
                <a:solidFill>
                  <a:srgbClr val="0095DA"/>
                </a:solidFill>
                <a:latin typeface="Franklin Gothic Demi" panose="020B0703020102020204" pitchFamily="34" charset="0"/>
              </a:rPr>
              <a:t>PRE-AWARD REQUIREMENTS	200.1XX</a:t>
            </a:r>
            <a:endParaRPr lang="en-US" sz="4400" dirty="0">
              <a:solidFill>
                <a:srgbClr val="0095DA"/>
              </a:solidFill>
              <a:latin typeface="Franklin Gothic Demi" panose="020B0703020102020204" pitchFamily="34" charset="0"/>
            </a:endParaRPr>
          </a:p>
        </p:txBody>
      </p:sp>
      <p:sp>
        <p:nvSpPr>
          <p:cNvPr id="3" name="Content Placeholder 2"/>
          <p:cNvSpPr>
            <a:spLocks noGrp="1"/>
          </p:cNvSpPr>
          <p:nvPr>
            <p:ph idx="1"/>
          </p:nvPr>
        </p:nvSpPr>
        <p:spPr>
          <a:xfrm>
            <a:off x="457200" y="2057400"/>
            <a:ext cx="8229600" cy="4068763"/>
          </a:xfrm>
        </p:spPr>
        <p:txBody>
          <a:bodyPr/>
          <a:lstStyle/>
          <a:p>
            <a:r>
              <a:rPr lang="en-US" sz="3200" dirty="0" smtClean="0">
                <a:solidFill>
                  <a:srgbClr val="0095DA"/>
                </a:solidFill>
                <a:latin typeface="Franklin Gothic Demi" panose="020B0703020102020204" pitchFamily="34" charset="0"/>
              </a:rPr>
              <a:t>Requirements for Federal Agencies</a:t>
            </a:r>
          </a:p>
          <a:p>
            <a:pPr lvl="1">
              <a:buClr>
                <a:srgbClr val="FF0000"/>
              </a:buClr>
            </a:pPr>
            <a:r>
              <a:rPr lang="en-US" sz="2400" b="1" dirty="0" smtClean="0">
                <a:latin typeface="Franklin Gothic Book" panose="020B0503020102020204" pitchFamily="34" charset="0"/>
              </a:rPr>
              <a:t>Award Posting </a:t>
            </a:r>
          </a:p>
          <a:p>
            <a:pPr lvl="1">
              <a:buClr>
                <a:srgbClr val="FF0000"/>
              </a:buClr>
            </a:pPr>
            <a:r>
              <a:rPr lang="en-US" sz="2400" b="1" dirty="0" smtClean="0">
                <a:latin typeface="Franklin Gothic Book" panose="020B0503020102020204" pitchFamily="34" charset="0"/>
              </a:rPr>
              <a:t>RFP Content </a:t>
            </a:r>
          </a:p>
          <a:p>
            <a:pPr lvl="1">
              <a:buClr>
                <a:srgbClr val="FF0000"/>
              </a:buClr>
            </a:pPr>
            <a:r>
              <a:rPr lang="en-US" sz="2400" b="1" dirty="0" smtClean="0">
                <a:latin typeface="Franklin Gothic Book" panose="020B0503020102020204" pitchFamily="34" charset="0"/>
              </a:rPr>
              <a:t>Standard Application</a:t>
            </a:r>
          </a:p>
          <a:p>
            <a:pPr lvl="1">
              <a:buClr>
                <a:srgbClr val="FF0000"/>
              </a:buClr>
            </a:pPr>
            <a:r>
              <a:rPr lang="en-US" sz="2400" b="1" dirty="0" smtClean="0">
                <a:latin typeface="Franklin Gothic Book" panose="020B0503020102020204" pitchFamily="34" charset="0"/>
              </a:rPr>
              <a:t>Merit Review</a:t>
            </a:r>
          </a:p>
          <a:p>
            <a:pPr lvl="1">
              <a:buClr>
                <a:srgbClr val="FF0000"/>
              </a:buClr>
            </a:pPr>
            <a:r>
              <a:rPr lang="en-US" sz="2400" b="1" dirty="0" smtClean="0">
                <a:latin typeface="Franklin Gothic Book" panose="020B0503020102020204" pitchFamily="34" charset="0"/>
              </a:rPr>
              <a:t>Risk Assessments</a:t>
            </a:r>
            <a:endParaRPr lang="en-US" sz="2400" b="1" dirty="0">
              <a:latin typeface="Franklin Gothic Book" panose="020B0503020102020204" pitchFamily="34" charset="0"/>
            </a:endParaRPr>
          </a:p>
        </p:txBody>
      </p:sp>
      <p:pic>
        <p:nvPicPr>
          <p:cNvPr id="3074" name="Picture 2" descr="http://hmapr.com/wp-content/uploads/2012/06/RFP-carto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620778"/>
            <a:ext cx="4666914" cy="400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275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fontScale="90000"/>
          </a:bodyPr>
          <a:lstStyle/>
          <a:p>
            <a:pPr algn="ctr"/>
            <a:r>
              <a:rPr lang="en-US" sz="4400" dirty="0" smtClean="0">
                <a:solidFill>
                  <a:srgbClr val="0095DA"/>
                </a:solidFill>
                <a:latin typeface="Franklin Gothic Demi" panose="020B0703020102020204" pitchFamily="34" charset="0"/>
              </a:rPr>
              <a:t>POST AWARD: PASS-THROUGH ENTITY REQUIREMENTS</a:t>
            </a:r>
            <a:endParaRPr lang="en-US" sz="4400" dirty="0">
              <a:solidFill>
                <a:srgbClr val="0095DA"/>
              </a:solidFill>
              <a:latin typeface="Franklin Gothic Demi" panose="020B0703020102020204" pitchFamily="34" charset="0"/>
            </a:endParaRPr>
          </a:p>
        </p:txBody>
      </p:sp>
      <p:sp>
        <p:nvSpPr>
          <p:cNvPr id="3" name="Content Placeholder 2"/>
          <p:cNvSpPr>
            <a:spLocks noGrp="1"/>
          </p:cNvSpPr>
          <p:nvPr>
            <p:ph idx="1"/>
          </p:nvPr>
        </p:nvSpPr>
        <p:spPr/>
        <p:txBody>
          <a:bodyPr/>
          <a:lstStyle/>
          <a:p>
            <a:r>
              <a:rPr lang="en-US" dirty="0" smtClean="0"/>
              <a:t>Single Audits</a:t>
            </a:r>
          </a:p>
          <a:p>
            <a:r>
              <a:rPr lang="en-US" dirty="0" smtClean="0"/>
              <a:t>Provide </a:t>
            </a:r>
            <a:r>
              <a:rPr lang="en-US" dirty="0" err="1" smtClean="0"/>
              <a:t>Subawardee</a:t>
            </a:r>
            <a:r>
              <a:rPr lang="en-US" dirty="0" smtClean="0"/>
              <a:t> Information</a:t>
            </a:r>
          </a:p>
          <a:p>
            <a:r>
              <a:rPr lang="en-US" dirty="0" smtClean="0"/>
              <a:t>Perform Risk Assessment for </a:t>
            </a:r>
            <a:r>
              <a:rPr lang="en-US" dirty="0" err="1" smtClean="0"/>
              <a:t>Subrecipient</a:t>
            </a:r>
            <a:r>
              <a:rPr lang="en-US" dirty="0" smtClean="0"/>
              <a:t> Monitoring</a:t>
            </a:r>
          </a:p>
          <a:p>
            <a:r>
              <a:rPr lang="en-US" dirty="0" smtClean="0"/>
              <a:t>Verify Audit Compliance</a:t>
            </a:r>
          </a:p>
          <a:p>
            <a:r>
              <a:rPr lang="en-US" dirty="0" smtClean="0"/>
              <a:t>Report in Accordance with FFATA</a:t>
            </a:r>
          </a:p>
          <a:p>
            <a:r>
              <a:rPr lang="en-US" dirty="0" smtClean="0"/>
              <a:t>Pay </a:t>
            </a:r>
            <a:r>
              <a:rPr lang="en-US" dirty="0" err="1" smtClean="0"/>
              <a:t>Subrecipient</a:t>
            </a:r>
            <a:r>
              <a:rPr lang="en-US" dirty="0" smtClean="0"/>
              <a:t> Indirect Cost Rate</a:t>
            </a:r>
          </a:p>
          <a:p>
            <a:pPr marL="0" indent="0">
              <a:buNone/>
            </a:pP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581400"/>
            <a:ext cx="2991473"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17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533400"/>
            <a:ext cx="8229600" cy="914400"/>
          </a:xfrm>
        </p:spPr>
        <p:txBody>
          <a:bodyPr>
            <a:normAutofit fontScale="90000"/>
          </a:bodyPr>
          <a:lstStyle/>
          <a:p>
            <a:pPr algn="ctr"/>
            <a:r>
              <a:rPr lang="en-US" sz="4400" dirty="0" smtClean="0">
                <a:solidFill>
                  <a:srgbClr val="0095DA"/>
                </a:solidFill>
                <a:latin typeface="Franklin Gothic Demi" panose="020B0703020102020204" pitchFamily="34" charset="0"/>
              </a:rPr>
              <a:t>REQUIRED INDIRECT COST REIMBURSEMENT</a:t>
            </a:r>
            <a:endParaRPr lang="en-US" sz="4400" dirty="0">
              <a:solidFill>
                <a:srgbClr val="0095DA"/>
              </a:solidFill>
              <a:latin typeface="Franklin Gothic Demi" panose="020B0703020102020204" pitchFamily="34" charset="0"/>
            </a:endParaRPr>
          </a:p>
        </p:txBody>
      </p:sp>
      <p:pic>
        <p:nvPicPr>
          <p:cNvPr id="614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376068">
            <a:off x="6616167" y="2080515"/>
            <a:ext cx="1957645" cy="252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1828800"/>
            <a:ext cx="6705600" cy="4247317"/>
          </a:xfrm>
          <a:prstGeom prst="rect">
            <a:avLst/>
          </a:prstGeom>
          <a:noFill/>
        </p:spPr>
        <p:txBody>
          <a:bodyPr wrap="square" rtlCol="0">
            <a:spAutoFit/>
          </a:bodyPr>
          <a:lstStyle/>
          <a:p>
            <a:r>
              <a:rPr lang="en-US" sz="2800" dirty="0">
                <a:solidFill>
                  <a:srgbClr val="0095DA"/>
                </a:solidFill>
                <a:latin typeface="Franklin Gothic Demi" panose="020B0703020102020204" pitchFamily="34" charset="0"/>
              </a:rPr>
              <a:t>With Federally Approved Negotiated Indirect Rate</a:t>
            </a:r>
          </a:p>
          <a:p>
            <a:r>
              <a:rPr lang="en-US" sz="2400" dirty="0">
                <a:solidFill>
                  <a:prstClr val="black"/>
                </a:solidFill>
                <a:latin typeface="Franklin Gothic Book" panose="020B0503020102020204" pitchFamily="34" charset="0"/>
              </a:rPr>
              <a:t>	</a:t>
            </a:r>
            <a:r>
              <a:rPr lang="en-US" sz="2400" b="1" dirty="0" smtClean="0">
                <a:solidFill>
                  <a:prstClr val="black"/>
                </a:solidFill>
                <a:latin typeface="Franklin Gothic Book" panose="020B0503020102020204" pitchFamily="34" charset="0"/>
              </a:rPr>
              <a:t>All Federal Agencies</a:t>
            </a:r>
          </a:p>
          <a:p>
            <a:r>
              <a:rPr lang="en-US" sz="2400" b="1" dirty="0">
                <a:solidFill>
                  <a:prstClr val="black"/>
                </a:solidFill>
                <a:latin typeface="Franklin Gothic Book" panose="020B0503020102020204" pitchFamily="34" charset="0"/>
              </a:rPr>
              <a:t>	</a:t>
            </a:r>
            <a:r>
              <a:rPr lang="en-US" sz="2400" b="1" dirty="0" smtClean="0">
                <a:solidFill>
                  <a:prstClr val="black"/>
                </a:solidFill>
                <a:latin typeface="Franklin Gothic Book" panose="020B0503020102020204" pitchFamily="34" charset="0"/>
              </a:rPr>
              <a:t>All Pass-through Entities</a:t>
            </a:r>
          </a:p>
          <a:p>
            <a:r>
              <a:rPr lang="en-US" sz="2400" b="1" dirty="0">
                <a:solidFill>
                  <a:prstClr val="black"/>
                </a:solidFill>
                <a:latin typeface="Franklin Gothic Book" panose="020B0503020102020204" pitchFamily="34" charset="0"/>
              </a:rPr>
              <a:t>	</a:t>
            </a:r>
            <a:r>
              <a:rPr lang="en-US" sz="2400" b="1" dirty="0" smtClean="0">
                <a:solidFill>
                  <a:prstClr val="black"/>
                </a:solidFill>
                <a:latin typeface="Franklin Gothic Book" panose="020B0503020102020204" pitchFamily="34" charset="0"/>
              </a:rPr>
              <a:t>1 Four-Year Extension Option</a:t>
            </a:r>
          </a:p>
          <a:p>
            <a:endParaRPr lang="en-US" dirty="0">
              <a:solidFill>
                <a:prstClr val="black"/>
              </a:solidFill>
              <a:latin typeface="Franklin Gothic Book" panose="020B0503020102020204" pitchFamily="34" charset="0"/>
            </a:endParaRPr>
          </a:p>
          <a:p>
            <a:r>
              <a:rPr lang="en-US" sz="2800" dirty="0" smtClean="0">
                <a:solidFill>
                  <a:srgbClr val="0095DA"/>
                </a:solidFill>
                <a:latin typeface="Franklin Gothic Demi" panose="020B0703020102020204" pitchFamily="34" charset="0"/>
              </a:rPr>
              <a:t>Without Federally Approved Indirect Rate</a:t>
            </a:r>
          </a:p>
          <a:p>
            <a:r>
              <a:rPr lang="en-US" sz="2400" b="1" dirty="0">
                <a:solidFill>
                  <a:prstClr val="black"/>
                </a:solidFill>
                <a:latin typeface="Franklin Gothic Book" panose="020B0503020102020204" pitchFamily="34" charset="0"/>
              </a:rPr>
              <a:t>	10% of MTDC </a:t>
            </a:r>
            <a:r>
              <a:rPr lang="en-US" sz="2400" b="1" i="1" dirty="0">
                <a:solidFill>
                  <a:prstClr val="black"/>
                </a:solidFill>
                <a:latin typeface="Franklin Gothic Book" panose="020B0503020102020204" pitchFamily="34" charset="0"/>
              </a:rPr>
              <a:t>De Minimis </a:t>
            </a:r>
            <a:r>
              <a:rPr lang="en-US" sz="2400" b="1" dirty="0">
                <a:solidFill>
                  <a:prstClr val="black"/>
                </a:solidFill>
                <a:latin typeface="Franklin Gothic Book" panose="020B0503020102020204" pitchFamily="34" charset="0"/>
              </a:rPr>
              <a:t>(Indefinite Use) </a:t>
            </a:r>
            <a:r>
              <a:rPr lang="en-US" sz="2400" b="1" dirty="0" smtClean="0">
                <a:solidFill>
                  <a:prstClr val="black"/>
                </a:solidFill>
                <a:latin typeface="Franklin Gothic Book" panose="020B0503020102020204" pitchFamily="34" charset="0"/>
              </a:rPr>
              <a:t>			or </a:t>
            </a:r>
            <a:endParaRPr lang="en-US" sz="2400" b="1" dirty="0">
              <a:solidFill>
                <a:prstClr val="black"/>
              </a:solidFill>
              <a:latin typeface="Franklin Gothic Book" panose="020B0503020102020204" pitchFamily="34" charset="0"/>
            </a:endParaRPr>
          </a:p>
          <a:p>
            <a:r>
              <a:rPr lang="en-US" sz="2400" b="1" dirty="0">
                <a:solidFill>
                  <a:prstClr val="black"/>
                </a:solidFill>
                <a:latin typeface="Franklin Gothic Book" panose="020B0503020102020204" pitchFamily="34" charset="0"/>
              </a:rPr>
              <a:t>	Negotiate a Rate Based on Federal </a:t>
            </a:r>
            <a:r>
              <a:rPr lang="en-US" sz="2400" b="1" dirty="0" smtClean="0">
                <a:solidFill>
                  <a:prstClr val="black"/>
                </a:solidFill>
                <a:latin typeface="Franklin Gothic Book" panose="020B0503020102020204" pitchFamily="34" charset="0"/>
              </a:rPr>
              <a:t>	Guidelines</a:t>
            </a:r>
            <a:endParaRPr lang="en-US" sz="2400" b="1" dirty="0">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2806208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381001"/>
            <a:ext cx="8229600" cy="914400"/>
          </a:xfrm>
        </p:spPr>
        <p:txBody>
          <a:bodyPr/>
          <a:lstStyle/>
          <a:p>
            <a:pPr algn="ctr"/>
            <a:r>
              <a:rPr lang="en-US" sz="4400" dirty="0" smtClean="0">
                <a:solidFill>
                  <a:srgbClr val="0095DA"/>
                </a:solidFill>
                <a:latin typeface="Franklin Gothic Demi" panose="020B0703020102020204" pitchFamily="34" charset="0"/>
              </a:rPr>
              <a:t>DIRECT vs INDIRECT</a:t>
            </a:r>
            <a:endParaRPr lang="en-US" sz="4400" dirty="0">
              <a:solidFill>
                <a:srgbClr val="0095DA"/>
              </a:solidFill>
              <a:latin typeface="Franklin Gothic Demi" panose="020B0703020102020204" pitchFamily="34" charset="0"/>
            </a:endParaRPr>
          </a:p>
        </p:txBody>
      </p:sp>
      <p:sp>
        <p:nvSpPr>
          <p:cNvPr id="3" name="Content Placeholder 2"/>
          <p:cNvSpPr>
            <a:spLocks noGrp="1"/>
          </p:cNvSpPr>
          <p:nvPr>
            <p:ph idx="1"/>
          </p:nvPr>
        </p:nvSpPr>
        <p:spPr>
          <a:xfrm>
            <a:off x="381000" y="1295401"/>
            <a:ext cx="8229600" cy="4068763"/>
          </a:xfrm>
        </p:spPr>
        <p:txBody>
          <a:bodyPr/>
          <a:lstStyle/>
          <a:p>
            <a:r>
              <a:rPr lang="en-US" dirty="0" smtClean="0">
                <a:solidFill>
                  <a:srgbClr val="0095DA"/>
                </a:solidFill>
                <a:latin typeface="Franklin Gothic Demi" panose="020B0703020102020204" pitchFamily="34" charset="0"/>
              </a:rPr>
              <a:t>Generalizations</a:t>
            </a:r>
          </a:p>
          <a:p>
            <a:pPr lvl="1">
              <a:buClr>
                <a:srgbClr val="FF0000"/>
              </a:buClr>
            </a:pPr>
            <a:r>
              <a:rPr lang="en-US" sz="2400" b="1" dirty="0" smtClean="0">
                <a:latin typeface="Franklin Gothic Book" panose="020B0503020102020204" pitchFamily="34" charset="0"/>
              </a:rPr>
              <a:t>Direct: Easily attributable to a specific program </a:t>
            </a:r>
          </a:p>
          <a:p>
            <a:pPr lvl="1">
              <a:buClr>
                <a:srgbClr val="FF0000"/>
              </a:buClr>
            </a:pPr>
            <a:r>
              <a:rPr lang="en-US" sz="2400" b="1" dirty="0" smtClean="0">
                <a:latin typeface="Franklin Gothic Book" panose="020B0503020102020204" pitchFamily="34" charset="0"/>
              </a:rPr>
              <a:t>Indirect: Organizational or shared across programs</a:t>
            </a:r>
          </a:p>
          <a:p>
            <a:r>
              <a:rPr lang="en-US" dirty="0" smtClean="0">
                <a:solidFill>
                  <a:srgbClr val="0095DA"/>
                </a:solidFill>
                <a:latin typeface="Franklin Gothic Demi" panose="020B0703020102020204" pitchFamily="34" charset="0"/>
              </a:rPr>
              <a:t>Situational Determination</a:t>
            </a:r>
          </a:p>
          <a:p>
            <a:r>
              <a:rPr lang="en-US" dirty="0" smtClean="0">
                <a:solidFill>
                  <a:srgbClr val="0095DA"/>
                </a:solidFill>
                <a:latin typeface="Franklin Gothic Demi" panose="020B0703020102020204" pitchFamily="34" charset="0"/>
              </a:rPr>
              <a:t>Changes in OMB Uniform Guidance</a:t>
            </a:r>
          </a:p>
          <a:p>
            <a:pPr lvl="1"/>
            <a:endParaRPr lang="en-US" dirty="0">
              <a:latin typeface="Franklin Gothic Book" panose="020B0503020102020204" pitchFamily="34" charset="0"/>
            </a:endParaRPr>
          </a:p>
        </p:txBody>
      </p:sp>
      <p:pic>
        <p:nvPicPr>
          <p:cNvPr id="7172" name="Picture 4" descr="http://sonsothunder.files.wordpress.com/2010/05/stressed-receptionist-busy-with-te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3380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966210"/>
            <a:ext cx="3422650" cy="2053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7629" y="3469944"/>
            <a:ext cx="2286000" cy="285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766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cache-ec0.pinimg.com/236x/d4/79/e9/d479e9c80bb521a3b47d5b82bc7796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859795"/>
            <a:ext cx="3352800" cy="37790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4543" y="685800"/>
            <a:ext cx="8229600" cy="914400"/>
          </a:xfrm>
        </p:spPr>
        <p:txBody>
          <a:bodyPr/>
          <a:lstStyle/>
          <a:p>
            <a:pPr algn="ctr"/>
            <a:r>
              <a:rPr lang="en-US" sz="4400" dirty="0" smtClean="0">
                <a:solidFill>
                  <a:srgbClr val="0095DA"/>
                </a:solidFill>
                <a:latin typeface="Franklin Gothic Demi" panose="020B0703020102020204" pitchFamily="34" charset="0"/>
              </a:rPr>
              <a:t>ALLOWABLE vs UNALLOWABLE</a:t>
            </a:r>
            <a:endParaRPr lang="en-US" sz="4400" dirty="0">
              <a:solidFill>
                <a:srgbClr val="0095DA"/>
              </a:solidFill>
              <a:latin typeface="Franklin Gothic Demi" panose="020B0703020102020204" pitchFamily="34" charset="0"/>
            </a:endParaRPr>
          </a:p>
        </p:txBody>
      </p:sp>
      <p:sp>
        <p:nvSpPr>
          <p:cNvPr id="3" name="Content Placeholder 2"/>
          <p:cNvSpPr>
            <a:spLocks noGrp="1"/>
          </p:cNvSpPr>
          <p:nvPr>
            <p:ph idx="1"/>
          </p:nvPr>
        </p:nvSpPr>
        <p:spPr>
          <a:xfrm>
            <a:off x="457200" y="1676400"/>
            <a:ext cx="8229600" cy="4648200"/>
          </a:xfrm>
        </p:spPr>
        <p:txBody>
          <a:bodyPr>
            <a:normAutofit lnSpcReduction="10000"/>
          </a:bodyPr>
          <a:lstStyle/>
          <a:p>
            <a:r>
              <a:rPr lang="en-US" sz="3200" dirty="0" smtClean="0">
                <a:solidFill>
                  <a:srgbClr val="0095DA"/>
                </a:solidFill>
                <a:latin typeface="Franklin Gothic Demi" panose="020B0703020102020204" pitchFamily="34" charset="0"/>
              </a:rPr>
              <a:t>Allowable</a:t>
            </a:r>
          </a:p>
          <a:p>
            <a:pPr lvl="1">
              <a:spcBef>
                <a:spcPts val="0"/>
              </a:spcBef>
              <a:buClr>
                <a:srgbClr val="FF0000"/>
              </a:buClr>
            </a:pPr>
            <a:r>
              <a:rPr lang="en-US" sz="2200" dirty="0" smtClean="0">
                <a:latin typeface="Franklin Gothic Book" panose="020B0503020102020204" pitchFamily="34" charset="0"/>
              </a:rPr>
              <a:t>Reasonable</a:t>
            </a:r>
          </a:p>
          <a:p>
            <a:pPr lvl="1">
              <a:spcBef>
                <a:spcPts val="0"/>
              </a:spcBef>
              <a:buClr>
                <a:srgbClr val="FF0000"/>
              </a:buClr>
            </a:pPr>
            <a:r>
              <a:rPr lang="en-US" sz="2200" dirty="0" smtClean="0">
                <a:latin typeface="Franklin Gothic Book" panose="020B0503020102020204" pitchFamily="34" charset="0"/>
              </a:rPr>
              <a:t>Necessary</a:t>
            </a:r>
          </a:p>
          <a:p>
            <a:pPr lvl="1">
              <a:spcBef>
                <a:spcPts val="0"/>
              </a:spcBef>
              <a:buClr>
                <a:srgbClr val="FF0000"/>
              </a:buClr>
            </a:pPr>
            <a:r>
              <a:rPr lang="en-US" sz="2200" dirty="0" smtClean="0">
                <a:latin typeface="Franklin Gothic Book" panose="020B0503020102020204" pitchFamily="34" charset="0"/>
              </a:rPr>
              <a:t>Conforms with policies</a:t>
            </a:r>
          </a:p>
          <a:p>
            <a:pPr lvl="1">
              <a:spcBef>
                <a:spcPts val="0"/>
              </a:spcBef>
              <a:buClr>
                <a:srgbClr val="FF0000"/>
              </a:buClr>
            </a:pPr>
            <a:r>
              <a:rPr lang="en-US" sz="2200" dirty="0" smtClean="0">
                <a:latin typeface="Franklin Gothic Book" panose="020B0503020102020204" pitchFamily="34" charset="0"/>
              </a:rPr>
              <a:t>Treated consistently</a:t>
            </a:r>
          </a:p>
          <a:p>
            <a:pPr lvl="1">
              <a:spcBef>
                <a:spcPts val="0"/>
              </a:spcBef>
              <a:buClr>
                <a:srgbClr val="FF0000"/>
              </a:buClr>
            </a:pPr>
            <a:r>
              <a:rPr lang="en-US" sz="2200" dirty="0" smtClean="0">
                <a:latin typeface="Franklin Gothic Book" panose="020B0503020102020204" pitchFamily="34" charset="0"/>
              </a:rPr>
              <a:t>In accordance with GAAP </a:t>
            </a:r>
          </a:p>
          <a:p>
            <a:pPr lvl="1">
              <a:spcBef>
                <a:spcPts val="0"/>
              </a:spcBef>
              <a:buClr>
                <a:srgbClr val="FF0000"/>
              </a:buClr>
            </a:pPr>
            <a:r>
              <a:rPr lang="en-US" sz="2200" dirty="0" smtClean="0">
                <a:latin typeface="Franklin Gothic Book" panose="020B0503020102020204" pitchFamily="34" charset="0"/>
              </a:rPr>
              <a:t>Not used for cost share or match requirement</a:t>
            </a:r>
          </a:p>
          <a:p>
            <a:pPr marL="457200" lvl="1" indent="0">
              <a:buClr>
                <a:srgbClr val="FF0000"/>
              </a:buClr>
              <a:buNone/>
            </a:pPr>
            <a:endParaRPr lang="en-US" sz="1200" dirty="0" smtClean="0">
              <a:latin typeface="Franklin Gothic Book" panose="020B0503020102020204" pitchFamily="34" charset="0"/>
            </a:endParaRPr>
          </a:p>
          <a:p>
            <a:pPr marL="347472" lvl="1" indent="-347472">
              <a:spcBef>
                <a:spcPts val="0"/>
              </a:spcBef>
              <a:buClr>
                <a:srgbClr val="0095DA"/>
              </a:buClr>
            </a:pPr>
            <a:r>
              <a:rPr lang="en-US" sz="3200" dirty="0" smtClean="0">
                <a:solidFill>
                  <a:srgbClr val="0095DA"/>
                </a:solidFill>
                <a:latin typeface="Franklin Gothic Demi" panose="020B0703020102020204" pitchFamily="34" charset="0"/>
              </a:rPr>
              <a:t>Typical Unallowable Costs</a:t>
            </a:r>
          </a:p>
          <a:p>
            <a:pPr marL="747522" lvl="2" indent="-347472">
              <a:spcBef>
                <a:spcPts val="0"/>
              </a:spcBef>
              <a:buClr>
                <a:srgbClr val="FF0000"/>
              </a:buClr>
            </a:pPr>
            <a:r>
              <a:rPr lang="en-US" sz="2200" dirty="0" smtClean="0">
                <a:latin typeface="Franklin Gothic Book" panose="020B0503020102020204" pitchFamily="34" charset="0"/>
              </a:rPr>
              <a:t>Fundraising</a:t>
            </a:r>
          </a:p>
          <a:p>
            <a:pPr marL="747522" lvl="2" indent="-347472">
              <a:spcBef>
                <a:spcPts val="0"/>
              </a:spcBef>
              <a:buClr>
                <a:srgbClr val="FF0000"/>
              </a:buClr>
            </a:pPr>
            <a:r>
              <a:rPr lang="en-US" sz="2200" dirty="0" smtClean="0">
                <a:latin typeface="Franklin Gothic Book" panose="020B0503020102020204" pitchFamily="34" charset="0"/>
              </a:rPr>
              <a:t>Most Advertising and Public Relations</a:t>
            </a:r>
          </a:p>
          <a:p>
            <a:pPr marL="747522" lvl="2" indent="-347472">
              <a:spcBef>
                <a:spcPts val="0"/>
              </a:spcBef>
              <a:buClr>
                <a:srgbClr val="FF0000"/>
              </a:buClr>
            </a:pPr>
            <a:r>
              <a:rPr lang="en-US" sz="2200" dirty="0" smtClean="0">
                <a:latin typeface="Franklin Gothic Book" panose="020B0503020102020204" pitchFamily="34" charset="0"/>
              </a:rPr>
              <a:t>Lobbying</a:t>
            </a:r>
          </a:p>
          <a:p>
            <a:pPr marL="747522" lvl="2" indent="-347472">
              <a:spcBef>
                <a:spcPts val="0"/>
              </a:spcBef>
              <a:buClr>
                <a:srgbClr val="FF0000"/>
              </a:buClr>
            </a:pPr>
            <a:r>
              <a:rPr lang="en-US" sz="2200" dirty="0" smtClean="0">
                <a:latin typeface="Franklin Gothic Book" panose="020B0503020102020204" pitchFamily="34" charset="0"/>
              </a:rPr>
              <a:t>Entertainment, except program related</a:t>
            </a:r>
          </a:p>
          <a:p>
            <a:pPr marL="747522" lvl="2" indent="-347472">
              <a:spcBef>
                <a:spcPts val="0"/>
              </a:spcBef>
              <a:buClr>
                <a:srgbClr val="FF0000"/>
              </a:buClr>
            </a:pPr>
            <a:r>
              <a:rPr lang="en-US" sz="2200" dirty="0" smtClean="0">
                <a:latin typeface="Franklin Gothic Book" panose="020B0503020102020204" pitchFamily="34" charset="0"/>
              </a:rPr>
              <a:t>Salaries above established caps</a:t>
            </a:r>
            <a:endParaRPr lang="en-US" sz="2200" dirty="0">
              <a:latin typeface="Franklin Gothic Book" panose="020B0503020102020204" pitchFamily="34" charset="0"/>
            </a:endParaRPr>
          </a:p>
        </p:txBody>
      </p:sp>
    </p:spTree>
    <p:extLst>
      <p:ext uri="{BB962C8B-B14F-4D97-AF65-F5344CB8AC3E}">
        <p14:creationId xmlns:p14="http://schemas.microsoft.com/office/powerpoint/2010/main" val="4235337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encrypted-tbn1.gstatic.com/images?q=tbn:ANd9GcTLS0ZOH5Ll1alhTs6FBC6HlUoRw2f0xgjmU20hnRCyzT6xjKa9"/>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1600200"/>
            <a:ext cx="5562600" cy="3886200"/>
          </a:xfrm>
          <a:prstGeom prst="rect">
            <a:avLst/>
          </a:prstGeom>
          <a:noFill/>
          <a:ln>
            <a:noFill/>
          </a:ln>
        </p:spPr>
      </p:pic>
    </p:spTree>
    <p:extLst>
      <p:ext uri="{BB962C8B-B14F-4D97-AF65-F5344CB8AC3E}">
        <p14:creationId xmlns:p14="http://schemas.microsoft.com/office/powerpoint/2010/main" val="3061228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31" y="693503"/>
            <a:ext cx="8229600" cy="1371600"/>
          </a:xfrm>
        </p:spPr>
        <p:txBody>
          <a:bodyPr/>
          <a:lstStyle/>
          <a:p>
            <a:r>
              <a:rPr lang="en-US" dirty="0">
                <a:solidFill>
                  <a:srgbClr val="0095DA"/>
                </a:solidFill>
              </a:rPr>
              <a:t>OMB Uniform Guidance:</a:t>
            </a:r>
            <a:r>
              <a:rPr lang="en-US" dirty="0" smtClean="0">
                <a:solidFill>
                  <a:srgbClr val="0095DA"/>
                </a:solidFill>
              </a:rPr>
              <a:t/>
            </a:r>
            <a:br>
              <a:rPr lang="en-US" dirty="0" smtClean="0">
                <a:solidFill>
                  <a:srgbClr val="0095DA"/>
                </a:solidFill>
              </a:rPr>
            </a:br>
            <a:r>
              <a:rPr lang="en-US" dirty="0" smtClean="0">
                <a:solidFill>
                  <a:srgbClr val="0095DA"/>
                </a:solidFill>
              </a:rPr>
              <a:t>From Promise to Reality</a:t>
            </a:r>
            <a:endParaRPr lang="en-US" dirty="0">
              <a:solidFill>
                <a:srgbClr val="0095DA"/>
              </a:solidFill>
            </a:endParaRPr>
          </a:p>
        </p:txBody>
      </p:sp>
      <p:sp>
        <p:nvSpPr>
          <p:cNvPr id="3" name="Content Placeholder 2"/>
          <p:cNvSpPr>
            <a:spLocks noGrp="1"/>
          </p:cNvSpPr>
          <p:nvPr>
            <p:ph idx="1"/>
          </p:nvPr>
        </p:nvSpPr>
        <p:spPr>
          <a:xfrm>
            <a:off x="304800" y="2286000"/>
            <a:ext cx="8686800" cy="4267200"/>
          </a:xfrm>
        </p:spPr>
        <p:txBody>
          <a:bodyPr/>
          <a:lstStyle/>
          <a:p>
            <a:pPr marL="0" indent="0">
              <a:buNone/>
            </a:pPr>
            <a:r>
              <a:rPr lang="en-US" sz="3200" b="1" dirty="0" smtClean="0"/>
              <a:t>Advocacy Efforts to Clarify, Protect, and Fix</a:t>
            </a:r>
          </a:p>
          <a:p>
            <a:r>
              <a:rPr lang="en-US" sz="2800" b="1" dirty="0" smtClean="0"/>
              <a:t>Recap of what we know</a:t>
            </a:r>
          </a:p>
          <a:p>
            <a:pPr lvl="1">
              <a:buClr>
                <a:srgbClr val="FF0000"/>
              </a:buClr>
            </a:pPr>
            <a:r>
              <a:rPr lang="en-US" sz="2400" b="1" dirty="0" smtClean="0"/>
              <a:t>Nonprofit rights follow the money</a:t>
            </a:r>
          </a:p>
          <a:p>
            <a:pPr lvl="1">
              <a:buClr>
                <a:srgbClr val="FF0000"/>
              </a:buClr>
            </a:pPr>
            <a:r>
              <a:rPr lang="en-US" sz="2400" b="1" dirty="0" smtClean="0"/>
              <a:t>Waivers, intimidation prohibited</a:t>
            </a:r>
          </a:p>
          <a:p>
            <a:pPr lvl="1">
              <a:buClr>
                <a:srgbClr val="FF0000"/>
              </a:buClr>
            </a:pPr>
            <a:r>
              <a:rPr lang="en-US" sz="2400" b="1" dirty="0" smtClean="0"/>
              <a:t>Other</a:t>
            </a:r>
          </a:p>
          <a:p>
            <a:r>
              <a:rPr lang="en-US" sz="2800" b="1" dirty="0" smtClean="0"/>
              <a:t>Areas of continuing confusion</a:t>
            </a:r>
          </a:p>
          <a:p>
            <a:pPr lvl="1">
              <a:buClr>
                <a:srgbClr val="FF0000"/>
              </a:buClr>
            </a:pPr>
            <a:r>
              <a:rPr lang="en-US" sz="2400" b="1" dirty="0"/>
              <a:t>Who triggers negotiations over indirect cost rate?</a:t>
            </a:r>
          </a:p>
          <a:p>
            <a:pPr lvl="1">
              <a:buClr>
                <a:srgbClr val="FF0000"/>
              </a:buClr>
            </a:pPr>
            <a:r>
              <a:rPr lang="en-US" sz="2400" b="1" dirty="0"/>
              <a:t>Grant vs. Contract</a:t>
            </a:r>
          </a:p>
          <a:p>
            <a:pPr lvl="1">
              <a:buClr>
                <a:srgbClr val="FF0000"/>
              </a:buClr>
            </a:pPr>
            <a:r>
              <a:rPr lang="en-US" sz="2400" b="1" dirty="0"/>
              <a:t>Other</a:t>
            </a:r>
          </a:p>
        </p:txBody>
      </p:sp>
      <p:pic>
        <p:nvPicPr>
          <p:cNvPr id="4" name="Picture 3"/>
          <p:cNvPicPr>
            <a:picLocks noChangeAspect="1"/>
          </p:cNvPicPr>
          <p:nvPr/>
        </p:nvPicPr>
        <p:blipFill>
          <a:blip r:embed="rId2"/>
          <a:stretch>
            <a:fillRect/>
          </a:stretch>
        </p:blipFill>
        <p:spPr>
          <a:xfrm>
            <a:off x="7000364" y="533400"/>
            <a:ext cx="1686436" cy="1691806"/>
          </a:xfrm>
          <a:prstGeom prst="rect">
            <a:avLst/>
          </a:prstGeom>
        </p:spPr>
      </p:pic>
    </p:spTree>
    <p:extLst>
      <p:ext uri="{BB962C8B-B14F-4D97-AF65-F5344CB8AC3E}">
        <p14:creationId xmlns:p14="http://schemas.microsoft.com/office/powerpoint/2010/main" val="3494936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95400" y="4417102"/>
            <a:ext cx="2338611" cy="1569660"/>
          </a:xfrm>
          <a:prstGeom prst="rect">
            <a:avLst/>
          </a:prstGeom>
          <a:noFill/>
        </p:spPr>
        <p:txBody>
          <a:bodyPr wrap="square" rtlCol="0">
            <a:spAutoFit/>
          </a:bodyPr>
          <a:lstStyle/>
          <a:p>
            <a:r>
              <a:rPr lang="en-US" sz="2400" dirty="0">
                <a:solidFill>
                  <a:srgbClr val="0095DA"/>
                </a:solidFill>
                <a:latin typeface="Franklin Gothic Demi" panose="020B0703020102020204" pitchFamily="34" charset="0"/>
              </a:rPr>
              <a:t>Beth Bowsky </a:t>
            </a:r>
          </a:p>
          <a:p>
            <a:r>
              <a:rPr lang="en-US" dirty="0" smtClean="0">
                <a:solidFill>
                  <a:prstClr val="black"/>
                </a:solidFill>
                <a:latin typeface="Franklin Gothic Book" panose="020B0503020102020204" pitchFamily="34" charset="0"/>
              </a:rPr>
              <a:t>Policy Specialist, Government-Nonprofit Contracting, National Council of Nonprofits</a:t>
            </a:r>
            <a:endParaRPr lang="en-US" dirty="0">
              <a:solidFill>
                <a:prstClr val="black"/>
              </a:solidFill>
              <a:latin typeface="Franklin Gothic Book" panose="020B0503020102020204" pitchFamily="34" charset="0"/>
            </a:endParaRPr>
          </a:p>
        </p:txBody>
      </p:sp>
      <p:sp>
        <p:nvSpPr>
          <p:cNvPr id="13" name="TextBox 12"/>
          <p:cNvSpPr txBox="1"/>
          <p:nvPr/>
        </p:nvSpPr>
        <p:spPr>
          <a:xfrm>
            <a:off x="5638800" y="4419600"/>
            <a:ext cx="2971800" cy="1292662"/>
          </a:xfrm>
          <a:prstGeom prst="rect">
            <a:avLst/>
          </a:prstGeom>
          <a:noFill/>
        </p:spPr>
        <p:txBody>
          <a:bodyPr wrap="square" rtlCol="0">
            <a:spAutoFit/>
          </a:bodyPr>
          <a:lstStyle/>
          <a:p>
            <a:r>
              <a:rPr lang="en-US" sz="2400" dirty="0">
                <a:solidFill>
                  <a:srgbClr val="0095DA"/>
                </a:solidFill>
                <a:latin typeface="Franklin Gothic Demi" panose="020B0703020102020204" pitchFamily="34" charset="0"/>
              </a:rPr>
              <a:t>David L. Thompson </a:t>
            </a:r>
          </a:p>
          <a:p>
            <a:r>
              <a:rPr lang="en-US" dirty="0" smtClean="0">
                <a:solidFill>
                  <a:prstClr val="black"/>
                </a:solidFill>
                <a:latin typeface="Franklin Gothic Book" panose="020B0503020102020204" pitchFamily="34" charset="0"/>
              </a:rPr>
              <a:t>Vice President of Public Policy, National Council of Nonprofits</a:t>
            </a:r>
            <a:endParaRPr lang="en-US" dirty="0">
              <a:solidFill>
                <a:prstClr val="black"/>
              </a:solidFill>
              <a:latin typeface="Franklin Gothic Book" panose="020B0503020102020204"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0710" r="26789"/>
          <a:stretch/>
        </p:blipFill>
        <p:spPr>
          <a:xfrm>
            <a:off x="5486401" y="833284"/>
            <a:ext cx="2687428" cy="3205987"/>
          </a:xfrm>
          <a:prstGeom prst="rect">
            <a:avLst/>
          </a:prstGeom>
        </p:spPr>
      </p:pic>
      <p:pic>
        <p:nvPicPr>
          <p:cNvPr id="14" name="Picture Placeholder 1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6798" b="16798"/>
          <a:stretch>
            <a:fillRect/>
          </a:stretch>
        </p:blipFill>
        <p:spPr>
          <a:xfrm>
            <a:off x="630620" y="833284"/>
            <a:ext cx="3407980" cy="3188110"/>
          </a:xfrm>
        </p:spPr>
      </p:pic>
    </p:spTree>
    <p:extLst>
      <p:ext uri="{BB962C8B-B14F-4D97-AF65-F5344CB8AC3E}">
        <p14:creationId xmlns:p14="http://schemas.microsoft.com/office/powerpoint/2010/main" val="2012595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rgbClr val="0095DA"/>
                </a:solidFill>
                <a:latin typeface="Franklin Gothic Demi" panose="020B0703020102020204" pitchFamily="34" charset="0"/>
              </a:rPr>
              <a:t>OMB Uniform Guidance:</a:t>
            </a:r>
            <a:br>
              <a:rPr lang="en-US" sz="4400" dirty="0">
                <a:solidFill>
                  <a:srgbClr val="0095DA"/>
                </a:solidFill>
                <a:latin typeface="Franklin Gothic Demi" panose="020B0703020102020204" pitchFamily="34" charset="0"/>
              </a:rPr>
            </a:br>
            <a:r>
              <a:rPr lang="en-US" sz="4400" dirty="0">
                <a:solidFill>
                  <a:srgbClr val="0095DA"/>
                </a:solidFill>
                <a:latin typeface="Franklin Gothic Demi" panose="020B0703020102020204" pitchFamily="34" charset="0"/>
              </a:rPr>
              <a:t>From Promise to Reality</a:t>
            </a:r>
          </a:p>
        </p:txBody>
      </p:sp>
      <p:sp>
        <p:nvSpPr>
          <p:cNvPr id="3" name="Content Placeholder 2"/>
          <p:cNvSpPr>
            <a:spLocks noGrp="1"/>
          </p:cNvSpPr>
          <p:nvPr>
            <p:ph idx="1"/>
          </p:nvPr>
        </p:nvSpPr>
        <p:spPr>
          <a:xfrm>
            <a:off x="457200" y="2438400"/>
            <a:ext cx="8534400" cy="4114800"/>
          </a:xfrm>
        </p:spPr>
        <p:txBody>
          <a:bodyPr>
            <a:normAutofit/>
          </a:bodyPr>
          <a:lstStyle/>
          <a:p>
            <a:pPr marL="0" indent="0">
              <a:spcBef>
                <a:spcPts val="1200"/>
              </a:spcBef>
              <a:spcAft>
                <a:spcPts val="600"/>
              </a:spcAft>
              <a:buNone/>
            </a:pPr>
            <a:r>
              <a:rPr lang="en-US" sz="3200" b="1" dirty="0" smtClean="0">
                <a:latin typeface="Franklin Gothic Book" panose="020B0503020102020204" pitchFamily="34" charset="0"/>
              </a:rPr>
              <a:t>Advocacy Efforts to Protect, Clarify, and Fix</a:t>
            </a:r>
          </a:p>
          <a:p>
            <a:pPr marL="342900" lvl="1" indent="-342900">
              <a:spcBef>
                <a:spcPts val="1200"/>
              </a:spcBef>
              <a:buClr>
                <a:srgbClr val="0095DA"/>
              </a:buClr>
            </a:pPr>
            <a:r>
              <a:rPr lang="en-US" sz="2800" b="1" dirty="0" smtClean="0">
                <a:latin typeface="Franklin Gothic Book" panose="020B0503020102020204" pitchFamily="34" charset="0"/>
              </a:rPr>
              <a:t>Protecting Nonprofit Rights </a:t>
            </a:r>
            <a:r>
              <a:rPr lang="en-US" sz="2800" b="1" dirty="0" smtClean="0">
                <a:solidFill>
                  <a:schemeClr val="tx1">
                    <a:lumMod val="50000"/>
                    <a:lumOff val="50000"/>
                  </a:schemeClr>
                </a:solidFill>
                <a:latin typeface="Franklin Gothic Book" panose="020B0503020102020204" pitchFamily="34" charset="0"/>
              </a:rPr>
              <a:t>(a work in progress)</a:t>
            </a:r>
          </a:p>
          <a:p>
            <a:pPr lvl="1">
              <a:spcBef>
                <a:spcPts val="0"/>
              </a:spcBef>
              <a:buClr>
                <a:srgbClr val="FF0000"/>
              </a:buClr>
            </a:pPr>
            <a:r>
              <a:rPr lang="en-US" sz="2200" b="1" dirty="0" smtClean="0">
                <a:latin typeface="Franklin Gothic Book" panose="020B0503020102020204" pitchFamily="34" charset="0"/>
              </a:rPr>
              <a:t>Government audits (3 years later)</a:t>
            </a:r>
          </a:p>
          <a:p>
            <a:pPr lvl="1">
              <a:spcBef>
                <a:spcPts val="0"/>
              </a:spcBef>
              <a:buClr>
                <a:srgbClr val="FF0000"/>
              </a:buClr>
            </a:pPr>
            <a:r>
              <a:rPr lang="en-US" sz="2200" b="1" dirty="0" smtClean="0">
                <a:latin typeface="Franklin Gothic Book" panose="020B0503020102020204" pitchFamily="34" charset="0"/>
              </a:rPr>
              <a:t>State contracting review process</a:t>
            </a:r>
          </a:p>
          <a:p>
            <a:pPr lvl="1">
              <a:spcBef>
                <a:spcPts val="0"/>
              </a:spcBef>
              <a:buClr>
                <a:srgbClr val="FF0000"/>
              </a:buClr>
            </a:pPr>
            <a:r>
              <a:rPr lang="en-US" sz="2200" b="1" dirty="0" smtClean="0">
                <a:latin typeface="Franklin Gothic Book" panose="020B0503020102020204" pitchFamily="34" charset="0"/>
              </a:rPr>
              <a:t>Direct communications government officials</a:t>
            </a:r>
          </a:p>
          <a:p>
            <a:pPr lvl="1">
              <a:spcBef>
                <a:spcPts val="0"/>
              </a:spcBef>
              <a:buClr>
                <a:srgbClr val="FF0000"/>
              </a:buClr>
            </a:pPr>
            <a:r>
              <a:rPr lang="en-US" sz="2800" b="1" dirty="0">
                <a:solidFill>
                  <a:srgbClr val="0070C0"/>
                </a:solidFill>
                <a:effectLst>
                  <a:outerShdw blurRad="38100" dist="38100" dir="2700000" algn="tl">
                    <a:srgbClr val="000000">
                      <a:alpha val="43137"/>
                    </a:srgbClr>
                  </a:outerShdw>
                </a:effectLst>
                <a:latin typeface="Franklin Gothic Book" panose="020B0503020102020204" pitchFamily="34" charset="0"/>
              </a:rPr>
              <a:t>Know Your Rights … </a:t>
            </a:r>
            <a:r>
              <a:rPr lang="en-US" sz="2800" b="1" dirty="0" smtClean="0">
                <a:solidFill>
                  <a:srgbClr val="0070C0"/>
                </a:solidFill>
                <a:effectLst>
                  <a:outerShdw blurRad="38100" dist="38100" dir="2700000" algn="tl">
                    <a:srgbClr val="000000">
                      <a:alpha val="43137"/>
                    </a:srgbClr>
                  </a:outerShdw>
                </a:effectLst>
                <a:latin typeface="Franklin Gothic Book" panose="020B0503020102020204" pitchFamily="34" charset="0"/>
              </a:rPr>
              <a:t>					and </a:t>
            </a:r>
            <a:r>
              <a:rPr lang="en-US" sz="2800" b="1" dirty="0">
                <a:solidFill>
                  <a:srgbClr val="0070C0"/>
                </a:solidFill>
                <a:effectLst>
                  <a:outerShdw blurRad="38100" dist="38100" dir="2700000" algn="tl">
                    <a:srgbClr val="000000">
                      <a:alpha val="43137"/>
                    </a:srgbClr>
                  </a:outerShdw>
                </a:effectLst>
                <a:latin typeface="Franklin Gothic Book" panose="020B0503020102020204" pitchFamily="34" charset="0"/>
              </a:rPr>
              <a:t>How to Protect </a:t>
            </a:r>
            <a:r>
              <a:rPr lang="en-US" sz="2800" b="1" dirty="0" smtClean="0">
                <a:solidFill>
                  <a:srgbClr val="0070C0"/>
                </a:solidFill>
                <a:effectLst>
                  <a:outerShdw blurRad="38100" dist="38100" dir="2700000" algn="tl">
                    <a:srgbClr val="000000">
                      <a:alpha val="43137"/>
                    </a:srgbClr>
                  </a:outerShdw>
                </a:effectLst>
                <a:latin typeface="Franklin Gothic Book" panose="020B0503020102020204" pitchFamily="34" charset="0"/>
              </a:rPr>
              <a:t>Them</a:t>
            </a:r>
          </a:p>
          <a:p>
            <a:pPr marL="457200" lvl="1" indent="0" algn="ctr">
              <a:spcBef>
                <a:spcPts val="0"/>
              </a:spcBef>
              <a:buClr>
                <a:srgbClr val="FF0000"/>
              </a:buClr>
              <a:buNone/>
            </a:pPr>
            <a:endParaRPr lang="en-US" sz="2800" b="1" dirty="0">
              <a:solidFill>
                <a:srgbClr val="0070C0"/>
              </a:solidFill>
              <a:effectLst>
                <a:outerShdw blurRad="38100" dist="38100" dir="2700000" algn="tl">
                  <a:srgbClr val="000000">
                    <a:alpha val="43137"/>
                  </a:srgbClr>
                </a:outerShdw>
              </a:effectLst>
              <a:latin typeface="Franklin Gothic Book" panose="020B0503020102020204" pitchFamily="34" charset="0"/>
            </a:endParaRPr>
          </a:p>
          <a:p>
            <a:pPr marL="457200" lvl="1" indent="0">
              <a:spcBef>
                <a:spcPts val="0"/>
              </a:spcBef>
              <a:buClr>
                <a:srgbClr val="FF0000"/>
              </a:buClr>
              <a:buNone/>
            </a:pPr>
            <a:r>
              <a:rPr lang="en-US" sz="3200" b="1" dirty="0" smtClean="0">
                <a:solidFill>
                  <a:srgbClr val="FF0000"/>
                </a:solidFill>
                <a:effectLst>
                  <a:outerShdw blurRad="38100" dist="38100" dir="2700000" algn="tl">
                    <a:srgbClr val="000000">
                      <a:alpha val="43137"/>
                    </a:srgbClr>
                  </a:outerShdw>
                </a:effectLst>
                <a:latin typeface="Franklin Gothic Book" panose="020B0503020102020204" pitchFamily="34" charset="0"/>
              </a:rPr>
              <a:t>What other ideas do you have?</a:t>
            </a:r>
            <a:endParaRPr lang="en-US" sz="3200" b="1" dirty="0">
              <a:solidFill>
                <a:srgbClr val="FF0000"/>
              </a:solidFill>
              <a:effectLst>
                <a:outerShdw blurRad="38100" dist="38100" dir="2700000" algn="tl">
                  <a:srgbClr val="000000">
                    <a:alpha val="43137"/>
                  </a:srgbClr>
                </a:outerShdw>
              </a:effectLst>
              <a:latin typeface="Franklin Gothic Book" panose="020B0503020102020204" pitchFamily="34" charset="0"/>
            </a:endParaRPr>
          </a:p>
        </p:txBody>
      </p:sp>
      <p:pic>
        <p:nvPicPr>
          <p:cNvPr id="4" name="Picture 3"/>
          <p:cNvPicPr>
            <a:picLocks noChangeAspect="1"/>
          </p:cNvPicPr>
          <p:nvPr/>
        </p:nvPicPr>
        <p:blipFill>
          <a:blip r:embed="rId2"/>
          <a:stretch>
            <a:fillRect/>
          </a:stretch>
        </p:blipFill>
        <p:spPr>
          <a:xfrm>
            <a:off x="7000364" y="533400"/>
            <a:ext cx="1686436" cy="1691806"/>
          </a:xfrm>
          <a:prstGeom prst="rect">
            <a:avLst/>
          </a:prstGeom>
        </p:spPr>
      </p:pic>
      <p:pic>
        <p:nvPicPr>
          <p:cNvPr id="8" name="Picture 7"/>
          <p:cNvPicPr>
            <a:picLocks noChangeAspect="1"/>
          </p:cNvPicPr>
          <p:nvPr/>
        </p:nvPicPr>
        <p:blipFill>
          <a:blip r:embed="rId3"/>
          <a:stretch>
            <a:fillRect/>
          </a:stretch>
        </p:blipFill>
        <p:spPr>
          <a:xfrm rot="621046">
            <a:off x="6919684" y="4079962"/>
            <a:ext cx="1690501" cy="2344489"/>
          </a:xfrm>
          <a:prstGeom prst="rect">
            <a:avLst/>
          </a:prstGeom>
        </p:spPr>
      </p:pic>
    </p:spTree>
    <p:extLst>
      <p:ext uri="{BB962C8B-B14F-4D97-AF65-F5344CB8AC3E}">
        <p14:creationId xmlns:p14="http://schemas.microsoft.com/office/powerpoint/2010/main" val="2947732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rgbClr val="0095DA"/>
                </a:solidFill>
                <a:latin typeface="Franklin Gothic Demi" panose="020B0703020102020204" pitchFamily="34" charset="0"/>
              </a:rPr>
              <a:t>OMB Uniform Guidance:</a:t>
            </a:r>
            <a:br>
              <a:rPr lang="en-US" sz="4400" dirty="0">
                <a:solidFill>
                  <a:srgbClr val="0095DA"/>
                </a:solidFill>
                <a:latin typeface="Franklin Gothic Demi" panose="020B0703020102020204" pitchFamily="34" charset="0"/>
              </a:rPr>
            </a:br>
            <a:r>
              <a:rPr lang="en-US" sz="4400" dirty="0">
                <a:solidFill>
                  <a:srgbClr val="0095DA"/>
                </a:solidFill>
                <a:latin typeface="Franklin Gothic Demi" panose="020B0703020102020204" pitchFamily="34" charset="0"/>
              </a:rPr>
              <a:t>From Promise to Reality</a:t>
            </a:r>
          </a:p>
        </p:txBody>
      </p:sp>
      <p:sp>
        <p:nvSpPr>
          <p:cNvPr id="3" name="Content Placeholder 2"/>
          <p:cNvSpPr>
            <a:spLocks noGrp="1"/>
          </p:cNvSpPr>
          <p:nvPr>
            <p:ph idx="1"/>
          </p:nvPr>
        </p:nvSpPr>
        <p:spPr>
          <a:xfrm>
            <a:off x="457200" y="2438400"/>
            <a:ext cx="8534400" cy="4343400"/>
          </a:xfrm>
        </p:spPr>
        <p:txBody>
          <a:bodyPr>
            <a:normAutofit/>
          </a:bodyPr>
          <a:lstStyle/>
          <a:p>
            <a:pPr marL="0" indent="0">
              <a:spcBef>
                <a:spcPts val="1200"/>
              </a:spcBef>
              <a:spcAft>
                <a:spcPts val="600"/>
              </a:spcAft>
              <a:buNone/>
            </a:pPr>
            <a:r>
              <a:rPr lang="en-US" sz="3200" b="1" dirty="0">
                <a:latin typeface="Franklin Gothic Book" panose="020B0503020102020204" pitchFamily="34" charset="0"/>
              </a:rPr>
              <a:t>Advocacy Efforts to Protect, Clarify, and Fix</a:t>
            </a:r>
          </a:p>
          <a:p>
            <a:pPr>
              <a:spcBef>
                <a:spcPts val="1200"/>
              </a:spcBef>
            </a:pPr>
            <a:r>
              <a:rPr lang="en-US" sz="2800" b="1" dirty="0" smtClean="0">
                <a:latin typeface="Franklin Gothic Book" panose="020B0503020102020204" pitchFamily="34" charset="0"/>
              </a:rPr>
              <a:t>Tools for Clarifying/Fixing the Uniform Guidance</a:t>
            </a:r>
            <a:endParaRPr lang="en-US" sz="2200" dirty="0" smtClean="0"/>
          </a:p>
          <a:p>
            <a:pPr lvl="1">
              <a:buClr>
                <a:srgbClr val="FF0000"/>
              </a:buClr>
            </a:pPr>
            <a:r>
              <a:rPr lang="en-US" sz="2000" b="1" dirty="0" smtClean="0"/>
              <a:t>Engagement through West Virginia Nonprofit Association</a:t>
            </a:r>
          </a:p>
          <a:p>
            <a:pPr lvl="2">
              <a:spcBef>
                <a:spcPts val="0"/>
              </a:spcBef>
              <a:buClrTx/>
            </a:pPr>
            <a:r>
              <a:rPr lang="en-US" sz="2000" dirty="0" smtClean="0"/>
              <a:t>What isn’t clear in the Uniform Guidance?</a:t>
            </a:r>
          </a:p>
          <a:p>
            <a:pPr lvl="2">
              <a:spcBef>
                <a:spcPts val="0"/>
              </a:spcBef>
              <a:buClrTx/>
            </a:pPr>
            <a:r>
              <a:rPr lang="en-US" sz="2000" dirty="0" smtClean="0"/>
              <a:t>What are you hearing from Government</a:t>
            </a:r>
          </a:p>
          <a:p>
            <a:pPr lvl="1">
              <a:buClr>
                <a:srgbClr val="FF0000"/>
              </a:buClr>
            </a:pPr>
            <a:r>
              <a:rPr lang="en-US" sz="2000" b="1" dirty="0" smtClean="0"/>
              <a:t>Uniform Guidance Implementation Report Form</a:t>
            </a:r>
          </a:p>
          <a:p>
            <a:pPr lvl="1">
              <a:buClr>
                <a:srgbClr val="FF0000"/>
              </a:buClr>
            </a:pPr>
            <a:r>
              <a:rPr lang="en-US" sz="2000" b="1" dirty="0" smtClean="0"/>
              <a:t>Your Network’s Inputs</a:t>
            </a:r>
          </a:p>
          <a:p>
            <a:pPr lvl="2">
              <a:buClrTx/>
            </a:pPr>
            <a:r>
              <a:rPr lang="en-US" sz="2000" dirty="0" smtClean="0"/>
              <a:t>National </a:t>
            </a:r>
            <a:r>
              <a:rPr lang="en-US" sz="2000" dirty="0"/>
              <a:t>Task </a:t>
            </a:r>
            <a:r>
              <a:rPr lang="en-US" sz="2000" dirty="0" smtClean="0"/>
              <a:t>Force</a:t>
            </a:r>
          </a:p>
          <a:p>
            <a:pPr lvl="2">
              <a:buClrTx/>
            </a:pPr>
            <a:r>
              <a:rPr lang="en-US" sz="2000" dirty="0" smtClean="0"/>
              <a:t>Ad Hoc Advisory Committee</a:t>
            </a:r>
            <a:endParaRPr lang="en-US" sz="2000" dirty="0"/>
          </a:p>
          <a:p>
            <a:pPr marL="114300" lvl="1" indent="0">
              <a:spcBef>
                <a:spcPts val="600"/>
              </a:spcBef>
              <a:buClr>
                <a:srgbClr val="FF0000"/>
              </a:buClr>
              <a:buNone/>
            </a:pPr>
            <a:r>
              <a:rPr lang="en-US" sz="3200" b="1" dirty="0">
                <a:solidFill>
                  <a:srgbClr val="FF0000"/>
                </a:solidFill>
                <a:effectLst>
                  <a:outerShdw blurRad="38100" dist="38100" dir="2700000" algn="tl">
                    <a:srgbClr val="000000">
                      <a:alpha val="43137"/>
                    </a:srgbClr>
                  </a:outerShdw>
                </a:effectLst>
                <a:latin typeface="Franklin Gothic Book" panose="020B0503020102020204" pitchFamily="34" charset="0"/>
              </a:rPr>
              <a:t>What other ideas do you have</a:t>
            </a:r>
            <a:r>
              <a:rPr lang="en-US" sz="3200" b="1" dirty="0" smtClean="0">
                <a:solidFill>
                  <a:srgbClr val="FF0000"/>
                </a:solidFill>
                <a:effectLst>
                  <a:outerShdw blurRad="38100" dist="38100" dir="2700000" algn="tl">
                    <a:srgbClr val="000000">
                      <a:alpha val="43137"/>
                    </a:srgbClr>
                  </a:outerShdw>
                </a:effectLst>
                <a:latin typeface="Franklin Gothic Book" panose="020B0503020102020204" pitchFamily="34" charset="0"/>
              </a:rPr>
              <a:t>?</a:t>
            </a:r>
            <a:endParaRPr lang="en-US" sz="3200" b="1" dirty="0">
              <a:solidFill>
                <a:srgbClr val="FF0000"/>
              </a:solidFill>
              <a:effectLst>
                <a:outerShdw blurRad="38100" dist="38100" dir="2700000" algn="tl">
                  <a:srgbClr val="000000">
                    <a:alpha val="43137"/>
                  </a:srgbClr>
                </a:outerShdw>
              </a:effectLst>
              <a:latin typeface="Franklin Gothic Book" panose="020B0503020102020204" pitchFamily="34" charset="0"/>
            </a:endParaRPr>
          </a:p>
        </p:txBody>
      </p:sp>
      <p:pic>
        <p:nvPicPr>
          <p:cNvPr id="4" name="Picture 3"/>
          <p:cNvPicPr>
            <a:picLocks noChangeAspect="1"/>
          </p:cNvPicPr>
          <p:nvPr/>
        </p:nvPicPr>
        <p:blipFill>
          <a:blip r:embed="rId2"/>
          <a:stretch>
            <a:fillRect/>
          </a:stretch>
        </p:blipFill>
        <p:spPr>
          <a:xfrm>
            <a:off x="7000364" y="533400"/>
            <a:ext cx="1686436" cy="16918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3686" y="3860619"/>
            <a:ext cx="1524000" cy="982980"/>
          </a:xfrm>
          <a:prstGeom prst="rect">
            <a:avLst/>
          </a:prstGeom>
        </p:spPr>
      </p:pic>
    </p:spTree>
    <p:extLst>
      <p:ext uri="{BB962C8B-B14F-4D97-AF65-F5344CB8AC3E}">
        <p14:creationId xmlns:p14="http://schemas.microsoft.com/office/powerpoint/2010/main" val="3195093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MC90043154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2057400"/>
            <a:ext cx="2286000" cy="2286000"/>
          </a:xfrm>
          <a:prstGeom prst="rect">
            <a:avLst/>
          </a:prstGeom>
        </p:spPr>
      </p:pic>
      <p:sp>
        <p:nvSpPr>
          <p:cNvPr id="7" name="Rectangle 3"/>
          <p:cNvSpPr txBox="1">
            <a:spLocks noChangeArrowheads="1"/>
          </p:cNvSpPr>
          <p:nvPr/>
        </p:nvSpPr>
        <p:spPr>
          <a:xfrm>
            <a:off x="-190500" y="4343400"/>
            <a:ext cx="4343400" cy="1143000"/>
          </a:xfrm>
          <a:prstGeom prst="rect">
            <a:avLst/>
          </a:prstGeom>
        </p:spPr>
        <p:txBody>
          <a:bodyPr/>
          <a:lstStyle>
            <a:lvl1pPr algn="ctr" defTabSz="457200" rtl="0" eaLnBrk="1" latinLnBrk="0" hangingPunct="1">
              <a:spcBef>
                <a:spcPct val="0"/>
              </a:spcBef>
              <a:buNone/>
              <a:defRPr sz="3600" b="0" i="0" kern="1200">
                <a:solidFill>
                  <a:schemeClr val="tx1"/>
                </a:solidFill>
                <a:latin typeface="Arial Bold"/>
                <a:ea typeface="+mj-ea"/>
                <a:cs typeface="Arial Bold"/>
              </a:defRPr>
            </a:lvl1pPr>
          </a:lstStyle>
          <a:p>
            <a:r>
              <a:rPr lang="en-US" sz="4000" dirty="0" smtClean="0">
                <a:sym typeface="Wingdings" pitchFamily="2" charset="2"/>
              </a:rPr>
              <a:t> </a:t>
            </a:r>
            <a:r>
              <a:rPr lang="en-US" sz="3200" dirty="0" smtClean="0"/>
              <a:t>Questions?</a:t>
            </a:r>
            <a:r>
              <a:rPr lang="en-US" sz="4000" dirty="0" smtClean="0">
                <a:sym typeface="Wingdings" pitchFamily="2" charset="2"/>
              </a:rPr>
              <a:t> </a:t>
            </a:r>
            <a:endParaRPr lang="en-US" dirty="0" smtClean="0">
              <a:sym typeface="Wingdings" pitchFamily="2" charset="2"/>
            </a:endParaRPr>
          </a:p>
        </p:txBody>
      </p:sp>
      <p:sp>
        <p:nvSpPr>
          <p:cNvPr id="8" name="Text Box 8"/>
          <p:cNvSpPr txBox="1">
            <a:spLocks noChangeArrowheads="1"/>
          </p:cNvSpPr>
          <p:nvPr/>
        </p:nvSpPr>
        <p:spPr bwMode="auto">
          <a:xfrm>
            <a:off x="3657600" y="1600200"/>
            <a:ext cx="5105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800" b="1" dirty="0" smtClean="0">
                <a:latin typeface="Franklin Gothic Book" panose="020B0503020102020204" pitchFamily="34" charset="0"/>
              </a:rPr>
              <a:t>Beth Bowsky</a:t>
            </a:r>
          </a:p>
          <a:p>
            <a:pPr algn="ctr" eaLnBrk="1" hangingPunct="1"/>
            <a:r>
              <a:rPr lang="en-US" sz="2200" b="1" dirty="0">
                <a:latin typeface="Franklin Gothic Book" panose="020B0503020102020204" pitchFamily="34" charset="0"/>
              </a:rPr>
              <a:t>Policy Specialist, Government-Nonprofit Contracting</a:t>
            </a:r>
          </a:p>
          <a:p>
            <a:pPr algn="ctr" eaLnBrk="1" hangingPunct="1">
              <a:spcBef>
                <a:spcPts val="600"/>
              </a:spcBef>
            </a:pPr>
            <a:r>
              <a:rPr lang="en-US" sz="2400" b="1" dirty="0" smtClean="0">
                <a:latin typeface="Franklin Gothic Book" panose="020B0503020102020204" pitchFamily="34" charset="0"/>
                <a:hlinkClick r:id="rId3"/>
              </a:rPr>
              <a:t>bbowsky@councilofnonprofits.org</a:t>
            </a:r>
            <a:endParaRPr lang="en-US" sz="2400" b="1" dirty="0" smtClean="0">
              <a:latin typeface="Franklin Gothic Book" panose="020B0503020102020204" pitchFamily="34" charset="0"/>
            </a:endParaRPr>
          </a:p>
          <a:p>
            <a:pPr algn="ctr" eaLnBrk="1" hangingPunct="1">
              <a:spcBef>
                <a:spcPts val="600"/>
              </a:spcBef>
              <a:spcAft>
                <a:spcPts val="600"/>
              </a:spcAft>
            </a:pPr>
            <a:r>
              <a:rPr lang="en-US" sz="2400" b="1" dirty="0" smtClean="0">
                <a:latin typeface="Franklin Gothic Book" panose="020B0503020102020204" pitchFamily="34" charset="0"/>
              </a:rPr>
              <a:t> 513-533-9031</a:t>
            </a:r>
            <a:endParaRPr lang="en-US" sz="2400" b="1" dirty="0">
              <a:latin typeface="Franklin Gothic Book" panose="020B0503020102020204" pitchFamily="34" charset="0"/>
            </a:endParaRPr>
          </a:p>
          <a:p>
            <a:pPr algn="ctr" eaLnBrk="1" hangingPunct="1">
              <a:spcBef>
                <a:spcPct val="50000"/>
              </a:spcBef>
            </a:pPr>
            <a:r>
              <a:rPr lang="en-US" sz="2800" b="1" dirty="0" smtClean="0">
                <a:latin typeface="Franklin Gothic Book" panose="020B0503020102020204" pitchFamily="34" charset="0"/>
              </a:rPr>
              <a:t>David L. Thompson</a:t>
            </a:r>
            <a:r>
              <a:rPr lang="en-US" sz="2400" b="1" dirty="0" smtClean="0">
                <a:latin typeface="Franklin Gothic Book" panose="020B0503020102020204" pitchFamily="34" charset="0"/>
              </a:rPr>
              <a:t>                           </a:t>
            </a:r>
            <a:r>
              <a:rPr lang="en-US" sz="2200" b="1" dirty="0" smtClean="0">
                <a:latin typeface="Franklin Gothic Book" panose="020B0503020102020204" pitchFamily="34" charset="0"/>
              </a:rPr>
              <a:t>Vice President of Public Policy</a:t>
            </a:r>
            <a:endParaRPr lang="en-US" sz="2200" b="1" dirty="0">
              <a:latin typeface="Franklin Gothic Book" panose="020B0503020102020204" pitchFamily="34" charset="0"/>
            </a:endParaRPr>
          </a:p>
          <a:p>
            <a:pPr algn="ctr" eaLnBrk="1" hangingPunct="1">
              <a:spcBef>
                <a:spcPts val="600"/>
              </a:spcBef>
            </a:pPr>
            <a:r>
              <a:rPr lang="en-US" sz="2400" b="1" dirty="0" smtClean="0">
                <a:latin typeface="Franklin Gothic Book" panose="020B0503020102020204" pitchFamily="34" charset="0"/>
                <a:hlinkClick r:id="rId4"/>
              </a:rPr>
              <a:t>dthompson@councilofnonprofits.org</a:t>
            </a:r>
            <a:r>
              <a:rPr lang="en-US" sz="2400" b="1" dirty="0" smtClean="0">
                <a:latin typeface="Franklin Gothic Book" panose="020B0503020102020204" pitchFamily="34" charset="0"/>
              </a:rPr>
              <a:t> </a:t>
            </a:r>
            <a:endParaRPr lang="en-US" sz="2400" b="1" dirty="0">
              <a:latin typeface="Franklin Gothic Book" panose="020B0503020102020204" pitchFamily="34" charset="0"/>
            </a:endParaRPr>
          </a:p>
          <a:p>
            <a:pPr algn="ctr" eaLnBrk="1" hangingPunct="1">
              <a:spcBef>
                <a:spcPct val="50000"/>
              </a:spcBef>
            </a:pPr>
            <a:r>
              <a:rPr lang="en-US" sz="2400" b="1" dirty="0">
                <a:latin typeface="Franklin Gothic Book" panose="020B0503020102020204" pitchFamily="34" charset="0"/>
              </a:rPr>
              <a:t>202-962-0322</a:t>
            </a:r>
          </a:p>
        </p:txBody>
      </p:sp>
    </p:spTree>
    <p:extLst>
      <p:ext uri="{BB962C8B-B14F-4D97-AF65-F5344CB8AC3E}">
        <p14:creationId xmlns:p14="http://schemas.microsoft.com/office/powerpoint/2010/main" val="2516194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4905" y="838200"/>
            <a:ext cx="3576239" cy="817123"/>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00" y="381000"/>
            <a:ext cx="8953251" cy="6152163"/>
          </a:xfrm>
        </p:spPr>
      </p:pic>
    </p:spTree>
    <p:extLst>
      <p:ext uri="{BB962C8B-B14F-4D97-AF65-F5344CB8AC3E}">
        <p14:creationId xmlns:p14="http://schemas.microsoft.com/office/powerpoint/2010/main" val="720585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225" y="2542754"/>
            <a:ext cx="2275490" cy="1467691"/>
          </a:xfrm>
          <a:prstGeom prst="rect">
            <a:avLst/>
          </a:prstGeom>
        </p:spPr>
      </p:pic>
      <p:sp>
        <p:nvSpPr>
          <p:cNvPr id="2" name="Title 1"/>
          <p:cNvSpPr>
            <a:spLocks noGrp="1"/>
          </p:cNvSpPr>
          <p:nvPr>
            <p:ph type="title"/>
          </p:nvPr>
        </p:nvSpPr>
        <p:spPr>
          <a:xfrm>
            <a:off x="470170" y="609600"/>
            <a:ext cx="8229600" cy="914400"/>
          </a:xfrm>
        </p:spPr>
        <p:txBody>
          <a:bodyPr>
            <a:normAutofit fontScale="90000"/>
          </a:bodyPr>
          <a:lstStyle/>
          <a:p>
            <a:r>
              <a:rPr lang="en-US" dirty="0" smtClean="0">
                <a:solidFill>
                  <a:srgbClr val="0095DA"/>
                </a:solidFill>
                <a:latin typeface="Franklin Gothic Demi" panose="020B0703020102020204" pitchFamily="34" charset="0"/>
              </a:rPr>
              <a:t>Connect with the </a:t>
            </a:r>
            <a:br>
              <a:rPr lang="en-US" dirty="0" smtClean="0">
                <a:solidFill>
                  <a:srgbClr val="0095DA"/>
                </a:solidFill>
                <a:latin typeface="Franklin Gothic Demi" panose="020B0703020102020204" pitchFamily="34" charset="0"/>
              </a:rPr>
            </a:br>
            <a:r>
              <a:rPr lang="en-US" dirty="0" smtClean="0">
                <a:solidFill>
                  <a:srgbClr val="0095DA"/>
                </a:solidFill>
                <a:latin typeface="Franklin Gothic Demi" panose="020B0703020102020204" pitchFamily="34" charset="0"/>
              </a:rPr>
              <a:t>National Council of Nonprofits</a:t>
            </a:r>
            <a:endParaRPr lang="en-US" dirty="0">
              <a:solidFill>
                <a:srgbClr val="0095DA"/>
              </a:solidFill>
              <a:latin typeface="Franklin Gothic Demi" panose="020B0703020102020204" pitchFamily="34" charset="0"/>
            </a:endParaRPr>
          </a:p>
        </p:txBody>
      </p:sp>
      <p:sp>
        <p:nvSpPr>
          <p:cNvPr id="5" name="Content Placeholder 5"/>
          <p:cNvSpPr>
            <a:spLocks noGrp="1"/>
          </p:cNvSpPr>
          <p:nvPr>
            <p:ph idx="1"/>
          </p:nvPr>
        </p:nvSpPr>
        <p:spPr>
          <a:xfrm>
            <a:off x="478053" y="2209800"/>
            <a:ext cx="8229600" cy="4419600"/>
          </a:xfrm>
          <a:prstGeom prst="rect">
            <a:avLst/>
          </a:prstGeom>
        </p:spPr>
        <p:txBody>
          <a:bodyPr>
            <a:normAutofit lnSpcReduction="10000"/>
          </a:bodyPr>
          <a:lstStyle/>
          <a:p>
            <a:pPr lvl="0">
              <a:spcAft>
                <a:spcPts val="1200"/>
              </a:spcAft>
            </a:pPr>
            <a:r>
              <a:rPr lang="en-US" sz="2800" dirty="0" smtClean="0"/>
              <a:t>Through West Virginia Nonprofit  Association</a:t>
            </a:r>
          </a:p>
          <a:p>
            <a:pPr marL="0" lvl="0" indent="0">
              <a:spcAft>
                <a:spcPts val="1200"/>
              </a:spcAft>
              <a:buNone/>
            </a:pPr>
            <a:endParaRPr lang="en-US" sz="2800" dirty="0" smtClean="0"/>
          </a:p>
          <a:p>
            <a:pPr marL="0" lvl="0" indent="0">
              <a:spcAft>
                <a:spcPts val="1200"/>
              </a:spcAft>
              <a:buNone/>
            </a:pPr>
            <a:endParaRPr lang="en-US" sz="2800" dirty="0" smtClean="0"/>
          </a:p>
          <a:p>
            <a:pPr lvl="0">
              <a:spcBef>
                <a:spcPts val="1200"/>
              </a:spcBef>
              <a:spcAft>
                <a:spcPts val="1200"/>
              </a:spcAft>
            </a:pPr>
            <a:r>
              <a:rPr lang="en-US" sz="2800" dirty="0" smtClean="0"/>
              <a:t>On Twitter @</a:t>
            </a:r>
            <a:r>
              <a:rPr lang="en-US" sz="2800" dirty="0" err="1" smtClean="0"/>
              <a:t>NatlCouncilNPs</a:t>
            </a:r>
            <a:r>
              <a:rPr lang="en-US" sz="2800" dirty="0" smtClean="0"/>
              <a:t> and @</a:t>
            </a:r>
            <a:r>
              <a:rPr lang="en-US" sz="2800" dirty="0" err="1" smtClean="0"/>
              <a:t>buildnpcapacity</a:t>
            </a:r>
            <a:endParaRPr lang="en-US" sz="2800" dirty="0" smtClean="0"/>
          </a:p>
          <a:p>
            <a:pPr lvl="0">
              <a:spcAft>
                <a:spcPts val="1200"/>
              </a:spcAft>
            </a:pPr>
            <a:r>
              <a:rPr lang="en-US" sz="2800" dirty="0" smtClean="0"/>
              <a:t>By signing up for </a:t>
            </a:r>
            <a:r>
              <a:rPr lang="en-US" sz="2800" b="1" i="1" dirty="0" smtClean="0"/>
              <a:t>Nonprofit Advocacy Matters</a:t>
            </a:r>
            <a:r>
              <a:rPr lang="en-US" sz="2800" b="1" dirty="0" smtClean="0"/>
              <a:t> </a:t>
            </a:r>
            <a:r>
              <a:rPr lang="en-US" sz="2800" dirty="0" smtClean="0"/>
              <a:t>and </a:t>
            </a:r>
            <a:r>
              <a:rPr lang="en-US" sz="2800" b="1" i="1" dirty="0" smtClean="0"/>
              <a:t>Nonprofit Knowledge Matters</a:t>
            </a:r>
            <a:r>
              <a:rPr lang="en-US" sz="2800" b="1" dirty="0" smtClean="0"/>
              <a:t> </a:t>
            </a:r>
            <a:r>
              <a:rPr lang="en-US" sz="2800" dirty="0" smtClean="0"/>
              <a:t>at </a:t>
            </a:r>
            <a:r>
              <a:rPr lang="en-US" sz="2800" dirty="0" smtClean="0">
                <a:solidFill>
                  <a:srgbClr val="00B0F0"/>
                </a:solidFill>
              </a:rPr>
              <a:t>www.councilofnonprofits.org/connect</a:t>
            </a:r>
            <a:endParaRPr lang="en-US" sz="2800" dirty="0"/>
          </a:p>
          <a:p>
            <a:pPr marL="0" indent="0">
              <a:buNone/>
            </a:pPr>
            <a:endParaRPr lang="en-US" dirty="0"/>
          </a:p>
        </p:txBody>
      </p:sp>
    </p:spTree>
    <p:extLst>
      <p:ext uri="{BB962C8B-B14F-4D97-AF65-F5344CB8AC3E}">
        <p14:creationId xmlns:p14="http://schemas.microsoft.com/office/powerpoint/2010/main" val="2230270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60742">
            <a:off x="6186288" y="1163568"/>
            <a:ext cx="2879397" cy="2540993"/>
          </a:xfrm>
          <a:prstGeom prst="rect">
            <a:avLst/>
          </a:prstGeom>
        </p:spPr>
      </p:pic>
      <p:sp>
        <p:nvSpPr>
          <p:cNvPr id="2" name="Title 1"/>
          <p:cNvSpPr>
            <a:spLocks noGrp="1"/>
          </p:cNvSpPr>
          <p:nvPr>
            <p:ph type="title"/>
          </p:nvPr>
        </p:nvSpPr>
        <p:spPr/>
        <p:txBody>
          <a:bodyPr/>
          <a:lstStyle/>
          <a:p>
            <a:r>
              <a:rPr lang="en-US" dirty="0" smtClean="0">
                <a:solidFill>
                  <a:srgbClr val="0095DA"/>
                </a:solidFill>
                <a:latin typeface="Franklin Gothic Demi Cond" panose="020B0706030402020204" pitchFamily="34" charset="0"/>
              </a:rPr>
              <a:t>The New OMB Uniform Guidance</a:t>
            </a:r>
            <a:endParaRPr lang="en-US" dirty="0">
              <a:solidFill>
                <a:srgbClr val="0095DA"/>
              </a:solidFill>
              <a:latin typeface="Franklin Gothic Demi Cond" panose="020B0706030402020204" pitchFamily="34" charset="0"/>
            </a:endParaRPr>
          </a:p>
        </p:txBody>
      </p:sp>
      <p:sp>
        <p:nvSpPr>
          <p:cNvPr id="3" name="Content Placeholder 2"/>
          <p:cNvSpPr>
            <a:spLocks noGrp="1"/>
          </p:cNvSpPr>
          <p:nvPr>
            <p:ph idx="1"/>
          </p:nvPr>
        </p:nvSpPr>
        <p:spPr>
          <a:xfrm>
            <a:off x="457200" y="2362200"/>
            <a:ext cx="8229600" cy="4267200"/>
          </a:xfrm>
        </p:spPr>
        <p:txBody>
          <a:bodyPr/>
          <a:lstStyle/>
          <a:p>
            <a:pPr>
              <a:buFont typeface="Wingdings" panose="05000000000000000000" pitchFamily="2" charset="2"/>
              <a:buChar char="Ø"/>
            </a:pPr>
            <a:r>
              <a:rPr lang="en-US" sz="3200" dirty="0" smtClean="0">
                <a:latin typeface="Franklin Gothic Book" panose="020B0503020102020204" pitchFamily="34" charset="0"/>
              </a:rPr>
              <a:t>The BIG Deal</a:t>
            </a:r>
          </a:p>
          <a:p>
            <a:pPr>
              <a:buFont typeface="Wingdings" panose="05000000000000000000" pitchFamily="2" charset="2"/>
              <a:buChar char="Ø"/>
            </a:pPr>
            <a:r>
              <a:rPr lang="en-US" sz="3200" dirty="0" smtClean="0">
                <a:latin typeface="Franklin Gothic Book" panose="020B0503020102020204" pitchFamily="34" charset="0"/>
              </a:rPr>
              <a:t>How We Got Here</a:t>
            </a:r>
          </a:p>
          <a:p>
            <a:pPr>
              <a:buFont typeface="Wingdings" panose="05000000000000000000" pitchFamily="2" charset="2"/>
              <a:buChar char="Ø"/>
            </a:pPr>
            <a:r>
              <a:rPr lang="en-US" sz="3200" dirty="0" smtClean="0">
                <a:latin typeface="Franklin Gothic Book" panose="020B0503020102020204" pitchFamily="34" charset="0"/>
              </a:rPr>
              <a:t>Key Changes in the OMB	 Uniform Guidance</a:t>
            </a:r>
          </a:p>
          <a:p>
            <a:pPr>
              <a:buFont typeface="Wingdings" panose="05000000000000000000" pitchFamily="2" charset="2"/>
              <a:buChar char="Ø"/>
            </a:pPr>
            <a:r>
              <a:rPr lang="en-US" sz="3200" dirty="0" smtClean="0">
                <a:latin typeface="Franklin Gothic Book" panose="020B0503020102020204" pitchFamily="34" charset="0"/>
              </a:rPr>
              <a:t>How You Can Prepare for Implementation</a:t>
            </a:r>
          </a:p>
          <a:p>
            <a:pPr>
              <a:buFont typeface="Wingdings" panose="05000000000000000000" pitchFamily="2" charset="2"/>
              <a:buChar char="Ø"/>
            </a:pPr>
            <a:r>
              <a:rPr lang="en-US" sz="3200" dirty="0" smtClean="0">
                <a:latin typeface="Franklin Gothic Book" panose="020B0503020102020204" pitchFamily="34" charset="0"/>
              </a:rPr>
              <a:t>What You Can Do to Ensure the Promise Becomes Reality</a:t>
            </a:r>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36482">
            <a:off x="7429500" y="2814636"/>
            <a:ext cx="952500" cy="614363"/>
          </a:xfrm>
          <a:prstGeom prst="rect">
            <a:avLst/>
          </a:prstGeom>
        </p:spPr>
      </p:pic>
    </p:spTree>
    <p:extLst>
      <p:ext uri="{BB962C8B-B14F-4D97-AF65-F5344CB8AC3E}">
        <p14:creationId xmlns:p14="http://schemas.microsoft.com/office/powerpoint/2010/main" val="3329418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0095DA"/>
                </a:solidFill>
                <a:latin typeface="Franklin Gothic Demi" panose="020B0703020102020204" pitchFamily="34" charset="0"/>
              </a:rPr>
              <a:t>(So, What’s) The Big Deal?</a:t>
            </a:r>
            <a:endParaRPr lang="en-US" sz="4400" dirty="0">
              <a:solidFill>
                <a:srgbClr val="0095DA"/>
              </a:solidFill>
              <a:latin typeface="Franklin Gothic Demi" panose="020B0703020102020204" pitchFamily="34" charset="0"/>
            </a:endParaRPr>
          </a:p>
        </p:txBody>
      </p:sp>
      <p:pic>
        <p:nvPicPr>
          <p:cNvPr id="4" name="Content Placeholder 3"/>
          <p:cNvPicPr>
            <a:picLocks noGrp="1" noChangeAspect="1"/>
          </p:cNvPicPr>
          <p:nvPr>
            <p:ph idx="1"/>
          </p:nvPr>
        </p:nvPicPr>
        <p:blipFill>
          <a:blip r:embed="rId3"/>
          <a:stretch>
            <a:fillRect/>
          </a:stretch>
        </p:blipFill>
        <p:spPr>
          <a:xfrm>
            <a:off x="3342917" y="2028881"/>
            <a:ext cx="2296686" cy="2296686"/>
          </a:xfrm>
          <a:prstGeom prst="rect">
            <a:avLst/>
          </a:prstGeom>
        </p:spPr>
      </p:pic>
      <p:sp>
        <p:nvSpPr>
          <p:cNvPr id="8" name="TextBox 7"/>
          <p:cNvSpPr txBox="1"/>
          <p:nvPr/>
        </p:nvSpPr>
        <p:spPr>
          <a:xfrm>
            <a:off x="452660" y="4623998"/>
            <a:ext cx="8077200" cy="923330"/>
          </a:xfrm>
          <a:prstGeom prst="rect">
            <a:avLst/>
          </a:prstGeom>
          <a:noFill/>
        </p:spPr>
        <p:txBody>
          <a:bodyPr wrap="square" rtlCol="0">
            <a:spAutoFit/>
          </a:bodyPr>
          <a:lstStyle/>
          <a:p>
            <a:pPr algn="ctr"/>
            <a:r>
              <a:rPr lang="en-US" sz="5400" b="1" dirty="0" smtClean="0">
                <a:solidFill>
                  <a:srgbClr val="002060"/>
                </a:solidFill>
                <a:latin typeface="Franklin Gothic Demi" panose="020B0703020102020204" pitchFamily="34" charset="0"/>
              </a:rPr>
              <a:t>OMB Uniform Guidance</a:t>
            </a:r>
            <a:endParaRPr lang="en-US" sz="5400" b="1" dirty="0">
              <a:solidFill>
                <a:srgbClr val="002060"/>
              </a:solidFill>
              <a:latin typeface="Franklin Gothic Demi" panose="020B0703020102020204" pitchFamily="34" charset="0"/>
            </a:endParaRPr>
          </a:p>
        </p:txBody>
      </p:sp>
    </p:spTree>
    <p:extLst>
      <p:ext uri="{BB962C8B-B14F-4D97-AF65-F5344CB8AC3E}">
        <p14:creationId xmlns:p14="http://schemas.microsoft.com/office/powerpoint/2010/main" val="4143571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0095DA"/>
                </a:solidFill>
                <a:latin typeface="Franklin Gothic Demi" panose="020B0703020102020204" pitchFamily="34" charset="0"/>
              </a:rPr>
              <a:t>How We Got Here</a:t>
            </a:r>
            <a:endParaRPr lang="en-US" sz="4400" dirty="0">
              <a:solidFill>
                <a:srgbClr val="0095DA"/>
              </a:solidFill>
              <a:latin typeface="Franklin Gothic Demi" panose="020B070302010202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4000" b="1" dirty="0">
                <a:latin typeface="Franklin Gothic Book" panose="020B0503020102020204" pitchFamily="34" charset="0"/>
              </a:rPr>
              <a:t>A Happy </a:t>
            </a:r>
            <a:r>
              <a:rPr lang="en-US" sz="4000" b="1" dirty="0" smtClean="0">
                <a:latin typeface="Franklin Gothic Book" panose="020B0503020102020204" pitchFamily="34" charset="0"/>
              </a:rPr>
              <a:t>Advocacy </a:t>
            </a:r>
            <a:r>
              <a:rPr lang="en-US" sz="4000" b="1" dirty="0">
                <a:latin typeface="Franklin Gothic Book" panose="020B0503020102020204" pitchFamily="34" charset="0"/>
              </a:rPr>
              <a:t>Story </a:t>
            </a:r>
            <a:endParaRPr lang="en-US" sz="4000" b="1" dirty="0" smtClean="0">
              <a:latin typeface="Franklin Gothic Book" panose="020B0503020102020204" pitchFamily="34" charset="0"/>
            </a:endParaRPr>
          </a:p>
          <a:p>
            <a:pPr marL="0" indent="0">
              <a:buNone/>
            </a:pPr>
            <a:endParaRPr lang="en-US" sz="4000" dirty="0"/>
          </a:p>
          <a:p>
            <a:pPr marL="0" indent="0">
              <a:buNone/>
            </a:pPr>
            <a:endParaRPr lang="en-US" sz="4000" dirty="0" smtClean="0"/>
          </a:p>
          <a:p>
            <a:pPr marL="0" indent="0">
              <a:buNone/>
            </a:pPr>
            <a:endParaRPr lang="en-US" sz="4000" dirty="0"/>
          </a:p>
          <a:p>
            <a:pPr marL="0" indent="0">
              <a:buNone/>
            </a:pPr>
            <a:endParaRPr lang="en-US" sz="4000" dirty="0" smtClean="0"/>
          </a:p>
          <a:p>
            <a:pPr marL="0" indent="0">
              <a:buNone/>
            </a:pPr>
            <a:r>
              <a:rPr lang="en-US" sz="3200" dirty="0">
                <a:solidFill>
                  <a:srgbClr val="002060"/>
                </a:solidFill>
                <a:latin typeface="Franklin Gothic Book" panose="020B0503020102020204" pitchFamily="34" charset="0"/>
              </a:rPr>
              <a:t>An Advocacy </a:t>
            </a:r>
            <a:r>
              <a:rPr lang="en-US" sz="3200" dirty="0" smtClean="0">
                <a:solidFill>
                  <a:srgbClr val="002060"/>
                </a:solidFill>
                <a:latin typeface="Franklin Gothic Book" panose="020B0503020102020204" pitchFamily="34" charset="0"/>
              </a:rPr>
              <a:t>Saga </a:t>
            </a:r>
            <a:r>
              <a:rPr lang="en-US" sz="3200" dirty="0">
                <a:solidFill>
                  <a:srgbClr val="002060"/>
                </a:solidFill>
                <a:latin typeface="Franklin Gothic Book" panose="020B0503020102020204" pitchFamily="34" charset="0"/>
              </a:rPr>
              <a:t>– with a Happy Middle</a:t>
            </a:r>
          </a:p>
        </p:txBody>
      </p:sp>
      <p:pic>
        <p:nvPicPr>
          <p:cNvPr id="4" name="Picture 3"/>
          <p:cNvPicPr>
            <a:picLocks noChangeAspect="1"/>
          </p:cNvPicPr>
          <p:nvPr/>
        </p:nvPicPr>
        <p:blipFill>
          <a:blip r:embed="rId2"/>
          <a:stretch>
            <a:fillRect/>
          </a:stretch>
        </p:blipFill>
        <p:spPr>
          <a:xfrm>
            <a:off x="2535767" y="2895600"/>
            <a:ext cx="4072466" cy="2290762"/>
          </a:xfrm>
          <a:prstGeom prst="rect">
            <a:avLst/>
          </a:prstGeom>
        </p:spPr>
      </p:pic>
    </p:spTree>
    <p:extLst>
      <p:ext uri="{BB962C8B-B14F-4D97-AF65-F5344CB8AC3E}">
        <p14:creationId xmlns:p14="http://schemas.microsoft.com/office/powerpoint/2010/main" val="696731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0095DA"/>
                </a:solidFill>
                <a:latin typeface="Franklin Gothic Demi" panose="020B0703020102020204" pitchFamily="34" charset="0"/>
              </a:rPr>
              <a:t>How We Got Here</a:t>
            </a:r>
            <a:endParaRPr lang="en-US" sz="4400" dirty="0">
              <a:solidFill>
                <a:srgbClr val="0095DA"/>
              </a:solidFill>
              <a:latin typeface="Franklin Gothic Demi" panose="020B0703020102020204" pitchFamily="34" charset="0"/>
            </a:endParaRPr>
          </a:p>
        </p:txBody>
      </p:sp>
      <p:sp>
        <p:nvSpPr>
          <p:cNvPr id="3" name="Content Placeholder 2"/>
          <p:cNvSpPr>
            <a:spLocks noGrp="1"/>
          </p:cNvSpPr>
          <p:nvPr>
            <p:ph idx="1"/>
          </p:nvPr>
        </p:nvSpPr>
        <p:spPr/>
        <p:txBody>
          <a:bodyPr/>
          <a:lstStyle/>
          <a:p>
            <a:pPr marL="0" indent="0">
              <a:buNone/>
            </a:pPr>
            <a:r>
              <a:rPr lang="en-US" sz="3200" b="1" dirty="0">
                <a:latin typeface="Franklin Gothic Book" panose="020B0503020102020204" pitchFamily="34" charset="0"/>
              </a:rPr>
              <a:t>Government-Nonprofit Contracting </a:t>
            </a:r>
            <a:r>
              <a:rPr lang="en-US" sz="3200" b="1" dirty="0" smtClean="0">
                <a:latin typeface="Franklin Gothic Book" panose="020B0503020102020204" pitchFamily="34" charset="0"/>
              </a:rPr>
              <a:t>Work</a:t>
            </a:r>
          </a:p>
          <a:p>
            <a:pPr>
              <a:buFont typeface="Wingdings" panose="05000000000000000000" pitchFamily="2" charset="2"/>
              <a:buChar char="Ø"/>
            </a:pPr>
            <a:r>
              <a:rPr lang="en-US" sz="2800" b="1" dirty="0" smtClean="0">
                <a:solidFill>
                  <a:srgbClr val="0095DA"/>
                </a:solidFill>
                <a:latin typeface="Franklin Gothic Book" panose="020B0503020102020204" pitchFamily="34" charset="0"/>
              </a:rPr>
              <a:t>2008</a:t>
            </a:r>
            <a:r>
              <a:rPr lang="en-US" sz="2800" dirty="0" smtClean="0">
                <a:solidFill>
                  <a:srgbClr val="0095DA"/>
                </a:solidFill>
                <a:latin typeface="Franklin Gothic Book" panose="020B0503020102020204" pitchFamily="34" charset="0"/>
              </a:rPr>
              <a:t> </a:t>
            </a:r>
            <a:r>
              <a:rPr lang="en-US" dirty="0" smtClean="0">
                <a:latin typeface="Franklin Gothic Book" panose="020B0503020102020204" pitchFamily="34" charset="0"/>
              </a:rPr>
              <a:t>- </a:t>
            </a:r>
            <a:r>
              <a:rPr lang="en-US" sz="2800" dirty="0" smtClean="0">
                <a:latin typeface="Franklin Gothic Book" panose="020B0503020102020204" pitchFamily="34" charset="0"/>
              </a:rPr>
              <a:t>Recession, late payments, opportunity for reform</a:t>
            </a:r>
          </a:p>
          <a:p>
            <a:pPr>
              <a:buFont typeface="Wingdings" panose="05000000000000000000" pitchFamily="2" charset="2"/>
              <a:buChar char="Ø"/>
            </a:pPr>
            <a:r>
              <a:rPr lang="en-US" sz="2800" b="1" dirty="0" smtClean="0">
                <a:solidFill>
                  <a:srgbClr val="0095DA"/>
                </a:solidFill>
                <a:latin typeface="Franklin Gothic Book" panose="020B0503020102020204" pitchFamily="34" charset="0"/>
              </a:rPr>
              <a:t>2009-2011</a:t>
            </a:r>
            <a:r>
              <a:rPr lang="en-US" sz="2800" dirty="0" smtClean="0">
                <a:latin typeface="Franklin Gothic Book" panose="020B0503020102020204" pitchFamily="34" charset="0"/>
              </a:rPr>
              <a:t> – Research, scope of the problems, solutions, implementation</a:t>
            </a:r>
          </a:p>
          <a:p>
            <a:pPr lvl="1">
              <a:buClr>
                <a:srgbClr val="FF0000"/>
              </a:buClr>
            </a:pPr>
            <a:r>
              <a:rPr lang="en-US" sz="2400" dirty="0" smtClean="0">
                <a:latin typeface="Franklin Gothic Book" panose="020B0503020102020204" pitchFamily="34" charset="0"/>
              </a:rPr>
              <a:t>Abuses identified</a:t>
            </a:r>
          </a:p>
          <a:p>
            <a:pPr lvl="1">
              <a:buClr>
                <a:srgbClr val="FF0000"/>
              </a:buClr>
            </a:pPr>
            <a:r>
              <a:rPr lang="en-US" sz="2400" dirty="0" smtClean="0">
                <a:latin typeface="Franklin Gothic Book" panose="020B0503020102020204" pitchFamily="34" charset="0"/>
              </a:rPr>
              <a:t>Recurring problems</a:t>
            </a:r>
          </a:p>
          <a:p>
            <a:pPr lvl="1">
              <a:buClr>
                <a:srgbClr val="FF0000"/>
              </a:buClr>
            </a:pPr>
            <a:r>
              <a:rPr lang="en-US" sz="2400" dirty="0" smtClean="0">
                <a:latin typeface="Franklin Gothic Book" panose="020B0503020102020204" pitchFamily="34" charset="0"/>
              </a:rPr>
              <a:t>Solutions</a:t>
            </a:r>
            <a:endParaRPr lang="en-US" dirty="0">
              <a:latin typeface="Franklin Gothic Book" panose="020B0503020102020204" pitchFamily="34" charset="0"/>
            </a:endParaRPr>
          </a:p>
          <a:p>
            <a:pPr marL="0" indent="0">
              <a:buNone/>
            </a:pPr>
            <a:endParaRPr lang="en-US" dirty="0" smtClean="0"/>
          </a:p>
          <a:p>
            <a:pPr marL="0" indent="0">
              <a:buNone/>
            </a:pPr>
            <a:endParaRPr lang="en-US" dirty="0"/>
          </a:p>
          <a:p>
            <a:pPr marL="0" indent="0">
              <a:buNone/>
            </a:pPr>
            <a:endParaRPr lang="en-US" dirty="0"/>
          </a:p>
        </p:txBody>
      </p:sp>
      <p:pic>
        <p:nvPicPr>
          <p:cNvPr id="5" name="Picture 4"/>
          <p:cNvPicPr>
            <a:picLocks noChangeAspect="1"/>
          </p:cNvPicPr>
          <p:nvPr/>
        </p:nvPicPr>
        <p:blipFill>
          <a:blip r:embed="rId3"/>
          <a:stretch>
            <a:fillRect/>
          </a:stretch>
        </p:blipFill>
        <p:spPr>
          <a:xfrm rot="495211">
            <a:off x="7036894" y="4185449"/>
            <a:ext cx="995085" cy="1227311"/>
          </a:xfrm>
          <a:prstGeom prst="rect">
            <a:avLst/>
          </a:prstGeom>
        </p:spPr>
      </p:pic>
      <p:pic>
        <p:nvPicPr>
          <p:cNvPr id="6" name="Picture 5"/>
          <p:cNvPicPr>
            <a:picLocks noChangeAspect="1"/>
          </p:cNvPicPr>
          <p:nvPr/>
        </p:nvPicPr>
        <p:blipFill>
          <a:blip r:embed="rId4"/>
          <a:stretch>
            <a:fillRect/>
          </a:stretch>
        </p:blipFill>
        <p:spPr>
          <a:xfrm>
            <a:off x="4341783" y="4588565"/>
            <a:ext cx="1257553" cy="1537597"/>
          </a:xfrm>
          <a:prstGeom prst="rect">
            <a:avLst/>
          </a:prstGeom>
        </p:spPr>
      </p:pic>
      <p:pic>
        <p:nvPicPr>
          <p:cNvPr id="7" name="Picture 6"/>
          <p:cNvPicPr>
            <a:picLocks noChangeAspect="1"/>
          </p:cNvPicPr>
          <p:nvPr/>
        </p:nvPicPr>
        <p:blipFill>
          <a:blip r:embed="rId5"/>
          <a:stretch>
            <a:fillRect/>
          </a:stretch>
        </p:blipFill>
        <p:spPr>
          <a:xfrm rot="21144316">
            <a:off x="5580278" y="4191000"/>
            <a:ext cx="1163265" cy="1425619"/>
          </a:xfrm>
          <a:prstGeom prst="rect">
            <a:avLst/>
          </a:prstGeom>
        </p:spPr>
      </p:pic>
      <p:pic>
        <p:nvPicPr>
          <p:cNvPr id="8" name="Picture 7"/>
          <p:cNvPicPr>
            <a:picLocks noChangeAspect="1"/>
          </p:cNvPicPr>
          <p:nvPr/>
        </p:nvPicPr>
        <p:blipFill>
          <a:blip r:embed="rId6"/>
          <a:stretch>
            <a:fillRect/>
          </a:stretch>
        </p:blipFill>
        <p:spPr>
          <a:xfrm rot="168491">
            <a:off x="6287536" y="5153456"/>
            <a:ext cx="1462527" cy="1633472"/>
          </a:xfrm>
          <a:prstGeom prst="rect">
            <a:avLst/>
          </a:prstGeom>
        </p:spPr>
      </p:pic>
    </p:spTree>
    <p:extLst>
      <p:ext uri="{BB962C8B-B14F-4D97-AF65-F5344CB8AC3E}">
        <p14:creationId xmlns:p14="http://schemas.microsoft.com/office/powerpoint/2010/main" val="3624517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794307" y="4572000"/>
            <a:ext cx="1737497" cy="2084997"/>
          </a:xfrm>
          <a:prstGeom prst="rect">
            <a:avLst/>
          </a:prstGeom>
        </p:spPr>
      </p:pic>
      <p:sp>
        <p:nvSpPr>
          <p:cNvPr id="2" name="Title 1"/>
          <p:cNvSpPr>
            <a:spLocks noGrp="1"/>
          </p:cNvSpPr>
          <p:nvPr>
            <p:ph type="title"/>
          </p:nvPr>
        </p:nvSpPr>
        <p:spPr/>
        <p:txBody>
          <a:bodyPr/>
          <a:lstStyle/>
          <a:p>
            <a:r>
              <a:rPr lang="en-US" sz="4400" dirty="0" smtClean="0">
                <a:solidFill>
                  <a:srgbClr val="0095DA"/>
                </a:solidFill>
                <a:latin typeface="Franklin Gothic Demi" panose="020B0703020102020204" pitchFamily="34" charset="0"/>
              </a:rPr>
              <a:t>How We Got Here</a:t>
            </a:r>
            <a:endParaRPr lang="en-US" sz="4400" dirty="0">
              <a:solidFill>
                <a:srgbClr val="0095DA"/>
              </a:solidFill>
              <a:latin typeface="Franklin Gothic Demi" panose="020B0703020102020204" pitchFamily="34" charset="0"/>
            </a:endParaRPr>
          </a:p>
        </p:txBody>
      </p:sp>
      <p:sp>
        <p:nvSpPr>
          <p:cNvPr id="3" name="Content Placeholder 2"/>
          <p:cNvSpPr>
            <a:spLocks noGrp="1"/>
          </p:cNvSpPr>
          <p:nvPr>
            <p:ph idx="1"/>
          </p:nvPr>
        </p:nvSpPr>
        <p:spPr/>
        <p:txBody>
          <a:bodyPr>
            <a:normAutofit fontScale="92500"/>
          </a:bodyPr>
          <a:lstStyle/>
          <a:p>
            <a:pPr marL="0" indent="0">
              <a:buNone/>
            </a:pPr>
            <a:r>
              <a:rPr lang="en-US" sz="3200" b="1" dirty="0">
                <a:latin typeface="Franklin Gothic Book" panose="020B0503020102020204" pitchFamily="34" charset="0"/>
              </a:rPr>
              <a:t>Government-Nonprofit Contracting </a:t>
            </a:r>
            <a:r>
              <a:rPr lang="en-US" sz="3200" b="1" dirty="0" smtClean="0">
                <a:latin typeface="Franklin Gothic Book" panose="020B0503020102020204" pitchFamily="34" charset="0"/>
              </a:rPr>
              <a:t>Work</a:t>
            </a:r>
          </a:p>
          <a:p>
            <a:pPr>
              <a:spcBef>
                <a:spcPts val="300"/>
              </a:spcBef>
              <a:buFont typeface="Wingdings" panose="05000000000000000000" pitchFamily="2" charset="2"/>
              <a:buChar char="Ø"/>
            </a:pPr>
            <a:r>
              <a:rPr lang="en-US" sz="2800" b="1" dirty="0" smtClean="0">
                <a:solidFill>
                  <a:srgbClr val="0095DA"/>
                </a:solidFill>
                <a:latin typeface="Franklin Gothic Book" panose="020B0503020102020204" pitchFamily="34" charset="0"/>
              </a:rPr>
              <a:t>2012-2013</a:t>
            </a:r>
            <a:r>
              <a:rPr lang="en-US" sz="2800" dirty="0" smtClean="0">
                <a:solidFill>
                  <a:srgbClr val="0095DA"/>
                </a:solidFill>
                <a:latin typeface="Franklin Gothic Book" panose="020B0503020102020204" pitchFamily="34" charset="0"/>
              </a:rPr>
              <a:t> </a:t>
            </a:r>
            <a:r>
              <a:rPr lang="en-US" sz="2800" dirty="0" smtClean="0">
                <a:latin typeface="Franklin Gothic Book" panose="020B0503020102020204" pitchFamily="34" charset="0"/>
              </a:rPr>
              <a:t>– </a:t>
            </a:r>
            <a:r>
              <a:rPr lang="en-US" sz="2800" b="1" dirty="0" smtClean="0">
                <a:latin typeface="Franklin Gothic Book" panose="020B0503020102020204" pitchFamily="34" charset="0"/>
              </a:rPr>
              <a:t>OMB Draft Grants Reform</a:t>
            </a:r>
          </a:p>
          <a:p>
            <a:pPr lvl="1">
              <a:spcBef>
                <a:spcPts val="300"/>
              </a:spcBef>
              <a:buClr>
                <a:srgbClr val="FF0000"/>
              </a:buClr>
            </a:pPr>
            <a:r>
              <a:rPr lang="en-US" sz="2400" dirty="0" smtClean="0">
                <a:latin typeface="Franklin Gothic Book" panose="020B0503020102020204" pitchFamily="34" charset="0"/>
              </a:rPr>
              <a:t>Purpose: Streamline, reduce burdens, increase accountability</a:t>
            </a:r>
          </a:p>
          <a:p>
            <a:pPr lvl="1">
              <a:buClr>
                <a:srgbClr val="FF0000"/>
              </a:buClr>
            </a:pPr>
            <a:r>
              <a:rPr lang="en-US" sz="2400" b="1" dirty="0" smtClean="0">
                <a:solidFill>
                  <a:srgbClr val="FF0000"/>
                </a:solidFill>
                <a:latin typeface="Franklin Gothic Book" panose="020B0503020102020204" pitchFamily="34" charset="0"/>
              </a:rPr>
              <a:t>Nonprofits Left Out</a:t>
            </a:r>
            <a:r>
              <a:rPr lang="en-US" sz="2400" dirty="0" smtClean="0">
                <a:latin typeface="Franklin Gothic Book" panose="020B0503020102020204" pitchFamily="34" charset="0"/>
              </a:rPr>
              <a:t>: Main focus was governments and higher education</a:t>
            </a:r>
          </a:p>
          <a:p>
            <a:pPr lvl="1">
              <a:buClr>
                <a:srgbClr val="FF0000"/>
              </a:buClr>
            </a:pPr>
            <a:r>
              <a:rPr lang="en-US" sz="2400" dirty="0" smtClean="0">
                <a:latin typeface="Franklin Gothic Book" panose="020B0503020102020204" pitchFamily="34" charset="0"/>
              </a:rPr>
              <a:t>Advocacy Campaign: Conference calls, webinars, surveys/polls, comments</a:t>
            </a:r>
          </a:p>
          <a:p>
            <a:pPr lvl="2">
              <a:buClrTx/>
            </a:pPr>
            <a:r>
              <a:rPr lang="en-US" sz="2200" dirty="0" smtClean="0">
                <a:latin typeface="Franklin Gothic Book" panose="020B0503020102020204" pitchFamily="34" charset="0"/>
              </a:rPr>
              <a:t>GAO, State Associations, national nonprofits</a:t>
            </a:r>
          </a:p>
          <a:p>
            <a:pPr lvl="2">
              <a:spcBef>
                <a:spcPts val="300"/>
              </a:spcBef>
              <a:buClrTx/>
            </a:pPr>
            <a:r>
              <a:rPr lang="en-US" sz="2200" dirty="0" smtClean="0">
                <a:latin typeface="Franklin Gothic Book" panose="020B0503020102020204" pitchFamily="34" charset="0"/>
              </a:rPr>
              <a:t>National Task Force</a:t>
            </a:r>
          </a:p>
          <a:p>
            <a:pPr lvl="1">
              <a:buClr>
                <a:srgbClr val="FF0000"/>
              </a:buClr>
            </a:pPr>
            <a:r>
              <a:rPr lang="en-US" sz="2400" b="1" dirty="0" smtClean="0">
                <a:solidFill>
                  <a:srgbClr val="FF0000"/>
                </a:solidFill>
                <a:latin typeface="Franklin Gothic Book" panose="020B0503020102020204" pitchFamily="34" charset="0"/>
              </a:rPr>
              <a:t>OMB Listened</a:t>
            </a:r>
            <a:r>
              <a:rPr lang="en-US" sz="2400" b="1" dirty="0" smtClean="0">
                <a:latin typeface="Franklin Gothic Book" panose="020B0503020102020204" pitchFamily="34" charset="0"/>
              </a:rPr>
              <a:t>: Uniform Guidance 12/26/2013</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4"/>
          <a:stretch>
            <a:fillRect/>
          </a:stretch>
        </p:blipFill>
        <p:spPr>
          <a:xfrm>
            <a:off x="6707409" y="167280"/>
            <a:ext cx="1911295" cy="1916378"/>
          </a:xfrm>
          <a:prstGeom prst="rect">
            <a:avLst/>
          </a:prstGeom>
        </p:spPr>
      </p:pic>
    </p:spTree>
    <p:extLst>
      <p:ext uri="{BB962C8B-B14F-4D97-AF65-F5344CB8AC3E}">
        <p14:creationId xmlns:p14="http://schemas.microsoft.com/office/powerpoint/2010/main" val="3538115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MD The New OMB Guida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MD The New OMB Guidance</Template>
  <TotalTime>26</TotalTime>
  <Words>1760</Words>
  <Application>Microsoft Office PowerPoint</Application>
  <PresentationFormat>On-screen Show (4:3)</PresentationFormat>
  <Paragraphs>250</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MD The New OMB Guidance</vt:lpstr>
      <vt:lpstr>Government Grants and Contracts:  Getting Reimbursement for Your Nonprofit's Indirect Costs Uniform Administrative Requirements, Cost Principles, and Audit Requirements for Federal Awards    Beth Bowsky, National Council of Nonprofits David L. Thompson, National Council of Nonprofits</vt:lpstr>
      <vt:lpstr>PowerPoint Presentation</vt:lpstr>
      <vt:lpstr>PowerPoint Presentation</vt:lpstr>
      <vt:lpstr>Connect with the  National Council of Nonprofits</vt:lpstr>
      <vt:lpstr>The New OMB Uniform Guidance</vt:lpstr>
      <vt:lpstr>(So, What’s) The Big Deal?</vt:lpstr>
      <vt:lpstr>How We Got Here</vt:lpstr>
      <vt:lpstr>How We Got Here</vt:lpstr>
      <vt:lpstr>How We Got Here</vt:lpstr>
      <vt:lpstr>How We Got Here</vt:lpstr>
      <vt:lpstr>REFORMS &amp; IMPLEMENTATION</vt:lpstr>
      <vt:lpstr>APPLICABILITY</vt:lpstr>
      <vt:lpstr>PRE-AWARD REQUIREMENTS 200.1XX</vt:lpstr>
      <vt:lpstr>POST AWARD: PASS-THROUGH ENTITY REQUIREMENTS</vt:lpstr>
      <vt:lpstr>REQUIRED INDIRECT COST REIMBURSEMENT</vt:lpstr>
      <vt:lpstr>DIRECT vs INDIRECT</vt:lpstr>
      <vt:lpstr>ALLOWABLE vs UNALLOWABLE</vt:lpstr>
      <vt:lpstr>PowerPoint Presentation</vt:lpstr>
      <vt:lpstr>OMB Uniform Guidance: From Promise to Reality</vt:lpstr>
      <vt:lpstr>OMB Uniform Guidance: From Promise to Reality</vt:lpstr>
      <vt:lpstr>OMB Uniform Guidance: From Promise to Reality</vt:lpstr>
      <vt:lpstr>PowerPoint Presentation</vt:lpstr>
    </vt:vector>
  </TitlesOfParts>
  <Company>National Council of Nonprofits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OMB Guidance for Indirect Cost Reimbursement (and More)  Uniform Administrative Requirements, Cost Principles, and Audit Requirements for Federal Awards    Beth Bowsky, National Council of Nonprofits David L. Thompson, National Council of Nonprofits</dc:title>
  <dc:creator>Beth Bowsky</dc:creator>
  <cp:lastModifiedBy>Beth Bowsky</cp:lastModifiedBy>
  <cp:revision>4</cp:revision>
  <dcterms:created xsi:type="dcterms:W3CDTF">2015-02-20T18:08:21Z</dcterms:created>
  <dcterms:modified xsi:type="dcterms:W3CDTF">2015-02-20T18:45:51Z</dcterms:modified>
</cp:coreProperties>
</file>